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81" r:id="rId4"/>
    <p:sldId id="287" r:id="rId5"/>
    <p:sldId id="280" r:id="rId6"/>
    <p:sldId id="291" r:id="rId7"/>
    <p:sldId id="292" r:id="rId8"/>
    <p:sldId id="303" r:id="rId9"/>
    <p:sldId id="295" r:id="rId10"/>
    <p:sldId id="298" r:id="rId11"/>
    <p:sldId id="299" r:id="rId12"/>
    <p:sldId id="300" r:id="rId13"/>
    <p:sldId id="301" r:id="rId1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9999FF"/>
    <a:srgbClr val="6600FF"/>
    <a:srgbClr val="6666FF"/>
    <a:srgbClr val="9966FF"/>
    <a:srgbClr val="6E56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3" d="100"/>
          <a:sy n="73" d="100"/>
        </p:scale>
        <p:origin x="672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1 Rectángulo"/>
          <p:cNvSpPr/>
          <p:nvPr/>
        </p:nvSpPr>
        <p:spPr>
          <a:xfrm>
            <a:off x="0" y="-24"/>
            <a:ext cx="9144000" cy="6858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200" dirty="0" smtClean="0">
              <a:solidFill>
                <a:schemeClr val="bg1"/>
              </a:solidFill>
            </a:endParaRPr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77" y="2286660"/>
            <a:ext cx="9175275" cy="2987299"/>
          </a:xfrm>
          <a:prstGeom prst="rect">
            <a:avLst/>
          </a:prstGeom>
        </p:spPr>
      </p:pic>
      <p:grpSp>
        <p:nvGrpSpPr>
          <p:cNvPr id="25" name="68 Grupo"/>
          <p:cNvGrpSpPr/>
          <p:nvPr/>
        </p:nvGrpSpPr>
        <p:grpSpPr>
          <a:xfrm>
            <a:off x="234812" y="1896369"/>
            <a:ext cx="2571884" cy="3528392"/>
            <a:chOff x="1546123" y="1575439"/>
            <a:chExt cx="1800535" cy="2539433"/>
          </a:xfrm>
          <a:solidFill>
            <a:srgbClr val="BEB2CE"/>
          </a:solidFill>
        </p:grpSpPr>
        <p:sp>
          <p:nvSpPr>
            <p:cNvPr id="26" name="13 Elipse"/>
            <p:cNvSpPr/>
            <p:nvPr/>
          </p:nvSpPr>
          <p:spPr>
            <a:xfrm rot="20317111">
              <a:off x="1546123" y="3139445"/>
              <a:ext cx="759216" cy="975427"/>
            </a:xfrm>
            <a:custGeom>
              <a:avLst/>
              <a:gdLst>
                <a:gd name="connsiteX0" fmla="*/ 0 w 699116"/>
                <a:gd name="connsiteY0" fmla="*/ 485489 h 970977"/>
                <a:gd name="connsiteX1" fmla="*/ 349558 w 699116"/>
                <a:gd name="connsiteY1" fmla="*/ 0 h 970977"/>
                <a:gd name="connsiteX2" fmla="*/ 699116 w 699116"/>
                <a:gd name="connsiteY2" fmla="*/ 485489 h 970977"/>
                <a:gd name="connsiteX3" fmla="*/ 349558 w 699116"/>
                <a:gd name="connsiteY3" fmla="*/ 970978 h 970977"/>
                <a:gd name="connsiteX4" fmla="*/ 0 w 699116"/>
                <a:gd name="connsiteY4" fmla="*/ 485489 h 970977"/>
                <a:gd name="connsiteX0" fmla="*/ 0 w 699116"/>
                <a:gd name="connsiteY0" fmla="*/ 494821 h 980310"/>
                <a:gd name="connsiteX1" fmla="*/ 349558 w 699116"/>
                <a:gd name="connsiteY1" fmla="*/ 9332 h 980310"/>
                <a:gd name="connsiteX2" fmla="*/ 699116 w 699116"/>
                <a:gd name="connsiteY2" fmla="*/ 494821 h 980310"/>
                <a:gd name="connsiteX3" fmla="*/ 349558 w 699116"/>
                <a:gd name="connsiteY3" fmla="*/ 980310 h 980310"/>
                <a:gd name="connsiteX4" fmla="*/ 0 w 699116"/>
                <a:gd name="connsiteY4" fmla="*/ 494821 h 980310"/>
                <a:gd name="connsiteX0" fmla="*/ 0 w 699116"/>
                <a:gd name="connsiteY0" fmla="*/ 464783 h 950272"/>
                <a:gd name="connsiteX1" fmla="*/ 352124 w 699116"/>
                <a:gd name="connsiteY1" fmla="*/ 7576 h 950272"/>
                <a:gd name="connsiteX2" fmla="*/ 699116 w 699116"/>
                <a:gd name="connsiteY2" fmla="*/ 464783 h 950272"/>
                <a:gd name="connsiteX3" fmla="*/ 349558 w 699116"/>
                <a:gd name="connsiteY3" fmla="*/ 950272 h 950272"/>
                <a:gd name="connsiteX4" fmla="*/ 0 w 699116"/>
                <a:gd name="connsiteY4" fmla="*/ 464783 h 950272"/>
                <a:gd name="connsiteX0" fmla="*/ 1094 w 700210"/>
                <a:gd name="connsiteY0" fmla="*/ 489880 h 975369"/>
                <a:gd name="connsiteX1" fmla="*/ 288175 w 700210"/>
                <a:gd name="connsiteY1" fmla="*/ 7207 h 975369"/>
                <a:gd name="connsiteX2" fmla="*/ 700210 w 700210"/>
                <a:gd name="connsiteY2" fmla="*/ 489880 h 975369"/>
                <a:gd name="connsiteX3" fmla="*/ 350652 w 700210"/>
                <a:gd name="connsiteY3" fmla="*/ 975369 h 975369"/>
                <a:gd name="connsiteX4" fmla="*/ 1094 w 700210"/>
                <a:gd name="connsiteY4" fmla="*/ 489880 h 975369"/>
                <a:gd name="connsiteX0" fmla="*/ 1094 w 700210"/>
                <a:gd name="connsiteY0" fmla="*/ 489880 h 987867"/>
                <a:gd name="connsiteX1" fmla="*/ 288175 w 700210"/>
                <a:gd name="connsiteY1" fmla="*/ 7207 h 987867"/>
                <a:gd name="connsiteX2" fmla="*/ 700210 w 700210"/>
                <a:gd name="connsiteY2" fmla="*/ 489880 h 987867"/>
                <a:gd name="connsiteX3" fmla="*/ 350652 w 700210"/>
                <a:gd name="connsiteY3" fmla="*/ 975369 h 987867"/>
                <a:gd name="connsiteX4" fmla="*/ 1094 w 700210"/>
                <a:gd name="connsiteY4" fmla="*/ 489880 h 987867"/>
                <a:gd name="connsiteX0" fmla="*/ 269 w 699385"/>
                <a:gd name="connsiteY0" fmla="*/ 489880 h 988109"/>
                <a:gd name="connsiteX1" fmla="*/ 287350 w 699385"/>
                <a:gd name="connsiteY1" fmla="*/ 7207 h 988109"/>
                <a:gd name="connsiteX2" fmla="*/ 699385 w 699385"/>
                <a:gd name="connsiteY2" fmla="*/ 489880 h 988109"/>
                <a:gd name="connsiteX3" fmla="*/ 315632 w 699385"/>
                <a:gd name="connsiteY3" fmla="*/ 975620 h 988109"/>
                <a:gd name="connsiteX4" fmla="*/ 269 w 699385"/>
                <a:gd name="connsiteY4" fmla="*/ 489880 h 988109"/>
                <a:gd name="connsiteX0" fmla="*/ 227 w 699343"/>
                <a:gd name="connsiteY0" fmla="*/ 482908 h 981137"/>
                <a:gd name="connsiteX1" fmla="*/ 287308 w 699343"/>
                <a:gd name="connsiteY1" fmla="*/ 235 h 981137"/>
                <a:gd name="connsiteX2" fmla="*/ 699343 w 699343"/>
                <a:gd name="connsiteY2" fmla="*/ 482908 h 981137"/>
                <a:gd name="connsiteX3" fmla="*/ 315590 w 699343"/>
                <a:gd name="connsiteY3" fmla="*/ 968648 h 981137"/>
                <a:gd name="connsiteX4" fmla="*/ 227 w 699343"/>
                <a:gd name="connsiteY4" fmla="*/ 482908 h 981137"/>
                <a:gd name="connsiteX0" fmla="*/ 397 w 699513"/>
                <a:gd name="connsiteY0" fmla="*/ 445160 h 943389"/>
                <a:gd name="connsiteX1" fmla="*/ 279500 w 699513"/>
                <a:gd name="connsiteY1" fmla="*/ 280 h 943389"/>
                <a:gd name="connsiteX2" fmla="*/ 699513 w 699513"/>
                <a:gd name="connsiteY2" fmla="*/ 445160 h 943389"/>
                <a:gd name="connsiteX3" fmla="*/ 315760 w 699513"/>
                <a:gd name="connsiteY3" fmla="*/ 930900 h 943389"/>
                <a:gd name="connsiteX4" fmla="*/ 397 w 699513"/>
                <a:gd name="connsiteY4" fmla="*/ 445160 h 943389"/>
                <a:gd name="connsiteX0" fmla="*/ 2264 w 701380"/>
                <a:gd name="connsiteY0" fmla="*/ 473155 h 971384"/>
                <a:gd name="connsiteX1" fmla="*/ 244606 w 701380"/>
                <a:gd name="connsiteY1" fmla="*/ 244 h 971384"/>
                <a:gd name="connsiteX2" fmla="*/ 701380 w 701380"/>
                <a:gd name="connsiteY2" fmla="*/ 473155 h 971384"/>
                <a:gd name="connsiteX3" fmla="*/ 317627 w 701380"/>
                <a:gd name="connsiteY3" fmla="*/ 958895 h 971384"/>
                <a:gd name="connsiteX4" fmla="*/ 2264 w 701380"/>
                <a:gd name="connsiteY4" fmla="*/ 473155 h 971384"/>
                <a:gd name="connsiteX0" fmla="*/ 542 w 699658"/>
                <a:gd name="connsiteY0" fmla="*/ 501660 h 999889"/>
                <a:gd name="connsiteX1" fmla="*/ 274513 w 699658"/>
                <a:gd name="connsiteY1" fmla="*/ 216 h 999889"/>
                <a:gd name="connsiteX2" fmla="*/ 699658 w 699658"/>
                <a:gd name="connsiteY2" fmla="*/ 501660 h 999889"/>
                <a:gd name="connsiteX3" fmla="*/ 315905 w 699658"/>
                <a:gd name="connsiteY3" fmla="*/ 987400 h 999889"/>
                <a:gd name="connsiteX4" fmla="*/ 542 w 699658"/>
                <a:gd name="connsiteY4" fmla="*/ 501660 h 999889"/>
                <a:gd name="connsiteX0" fmla="*/ 881 w 699997"/>
                <a:gd name="connsiteY0" fmla="*/ 478032 h 976261"/>
                <a:gd name="connsiteX1" fmla="*/ 265592 w 699997"/>
                <a:gd name="connsiteY1" fmla="*/ 240 h 976261"/>
                <a:gd name="connsiteX2" fmla="*/ 699997 w 699997"/>
                <a:gd name="connsiteY2" fmla="*/ 478032 h 976261"/>
                <a:gd name="connsiteX3" fmla="*/ 316244 w 699997"/>
                <a:gd name="connsiteY3" fmla="*/ 963772 h 976261"/>
                <a:gd name="connsiteX4" fmla="*/ 881 w 699997"/>
                <a:gd name="connsiteY4" fmla="*/ 478032 h 976261"/>
                <a:gd name="connsiteX0" fmla="*/ 881 w 717771"/>
                <a:gd name="connsiteY0" fmla="*/ 486744 h 981607"/>
                <a:gd name="connsiteX1" fmla="*/ 265592 w 717771"/>
                <a:gd name="connsiteY1" fmla="*/ 8952 h 981607"/>
                <a:gd name="connsiteX2" fmla="*/ 614412 w 717771"/>
                <a:gd name="connsiteY2" fmla="*/ 198144 h 981607"/>
                <a:gd name="connsiteX3" fmla="*/ 699997 w 717771"/>
                <a:gd name="connsiteY3" fmla="*/ 486744 h 981607"/>
                <a:gd name="connsiteX4" fmla="*/ 316244 w 717771"/>
                <a:gd name="connsiteY4" fmla="*/ 972484 h 981607"/>
                <a:gd name="connsiteX5" fmla="*/ 881 w 717771"/>
                <a:gd name="connsiteY5" fmla="*/ 486744 h 981607"/>
                <a:gd name="connsiteX0" fmla="*/ 291 w 712470"/>
                <a:gd name="connsiteY0" fmla="*/ 479026 h 973889"/>
                <a:gd name="connsiteX1" fmla="*/ 265002 w 712470"/>
                <a:gd name="connsiteY1" fmla="*/ 1234 h 973889"/>
                <a:gd name="connsiteX2" fmla="*/ 573684 w 712470"/>
                <a:gd name="connsiteY2" fmla="*/ 345195 h 973889"/>
                <a:gd name="connsiteX3" fmla="*/ 699407 w 712470"/>
                <a:gd name="connsiteY3" fmla="*/ 479026 h 973889"/>
                <a:gd name="connsiteX4" fmla="*/ 315654 w 712470"/>
                <a:gd name="connsiteY4" fmla="*/ 964766 h 973889"/>
                <a:gd name="connsiteX5" fmla="*/ 291 w 712470"/>
                <a:gd name="connsiteY5" fmla="*/ 479026 h 973889"/>
                <a:gd name="connsiteX0" fmla="*/ 377 w 712556"/>
                <a:gd name="connsiteY0" fmla="*/ 481215 h 976078"/>
                <a:gd name="connsiteX1" fmla="*/ 265088 w 712556"/>
                <a:gd name="connsiteY1" fmla="*/ 3423 h 976078"/>
                <a:gd name="connsiteX2" fmla="*/ 573770 w 712556"/>
                <a:gd name="connsiteY2" fmla="*/ 347384 h 976078"/>
                <a:gd name="connsiteX3" fmla="*/ 699493 w 712556"/>
                <a:gd name="connsiteY3" fmla="*/ 481215 h 976078"/>
                <a:gd name="connsiteX4" fmla="*/ 315740 w 712556"/>
                <a:gd name="connsiteY4" fmla="*/ 966955 h 976078"/>
                <a:gd name="connsiteX5" fmla="*/ 377 w 712556"/>
                <a:gd name="connsiteY5" fmla="*/ 481215 h 976078"/>
                <a:gd name="connsiteX0" fmla="*/ 377 w 759584"/>
                <a:gd name="connsiteY0" fmla="*/ 481215 h 967959"/>
                <a:gd name="connsiteX1" fmla="*/ 265088 w 759584"/>
                <a:gd name="connsiteY1" fmla="*/ 3423 h 967959"/>
                <a:gd name="connsiteX2" fmla="*/ 573770 w 759584"/>
                <a:gd name="connsiteY2" fmla="*/ 347384 h 967959"/>
                <a:gd name="connsiteX3" fmla="*/ 749863 w 759584"/>
                <a:gd name="connsiteY3" fmla="*/ 596407 h 967959"/>
                <a:gd name="connsiteX4" fmla="*/ 315740 w 759584"/>
                <a:gd name="connsiteY4" fmla="*/ 966955 h 967959"/>
                <a:gd name="connsiteX5" fmla="*/ 377 w 759584"/>
                <a:gd name="connsiteY5" fmla="*/ 481215 h 967959"/>
                <a:gd name="connsiteX0" fmla="*/ 377 w 759584"/>
                <a:gd name="connsiteY0" fmla="*/ 481215 h 981935"/>
                <a:gd name="connsiteX1" fmla="*/ 265088 w 759584"/>
                <a:gd name="connsiteY1" fmla="*/ 3423 h 981935"/>
                <a:gd name="connsiteX2" fmla="*/ 573770 w 759584"/>
                <a:gd name="connsiteY2" fmla="*/ 347384 h 981935"/>
                <a:gd name="connsiteX3" fmla="*/ 749863 w 759584"/>
                <a:gd name="connsiteY3" fmla="*/ 596407 h 981935"/>
                <a:gd name="connsiteX4" fmla="*/ 315740 w 759584"/>
                <a:gd name="connsiteY4" fmla="*/ 966955 h 981935"/>
                <a:gd name="connsiteX5" fmla="*/ 377 w 759584"/>
                <a:gd name="connsiteY5" fmla="*/ 481215 h 981935"/>
                <a:gd name="connsiteX0" fmla="*/ 9 w 759216"/>
                <a:gd name="connsiteY0" fmla="*/ 481207 h 975427"/>
                <a:gd name="connsiteX1" fmla="*/ 264720 w 759216"/>
                <a:gd name="connsiteY1" fmla="*/ 3415 h 975427"/>
                <a:gd name="connsiteX2" fmla="*/ 573402 w 759216"/>
                <a:gd name="connsiteY2" fmla="*/ 347376 h 975427"/>
                <a:gd name="connsiteX3" fmla="*/ 749495 w 759216"/>
                <a:gd name="connsiteY3" fmla="*/ 596399 h 975427"/>
                <a:gd name="connsiteX4" fmla="*/ 271987 w 759216"/>
                <a:gd name="connsiteY4" fmla="*/ 960191 h 975427"/>
                <a:gd name="connsiteX5" fmla="*/ 9 w 759216"/>
                <a:gd name="connsiteY5" fmla="*/ 481207 h 97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216" h="975427">
                  <a:moveTo>
                    <a:pt x="9" y="481207"/>
                  </a:moveTo>
                  <a:cubicBezTo>
                    <a:pt x="-1202" y="321744"/>
                    <a:pt x="126231" y="-38822"/>
                    <a:pt x="264720" y="3415"/>
                  </a:cubicBezTo>
                  <a:cubicBezTo>
                    <a:pt x="403209" y="45652"/>
                    <a:pt x="501001" y="267744"/>
                    <a:pt x="573402" y="347376"/>
                  </a:cubicBezTo>
                  <a:cubicBezTo>
                    <a:pt x="645803" y="427008"/>
                    <a:pt x="799190" y="467342"/>
                    <a:pt x="749495" y="596399"/>
                  </a:cubicBezTo>
                  <a:cubicBezTo>
                    <a:pt x="699800" y="725456"/>
                    <a:pt x="540094" y="1049093"/>
                    <a:pt x="271987" y="960191"/>
                  </a:cubicBezTo>
                  <a:cubicBezTo>
                    <a:pt x="3880" y="871289"/>
                    <a:pt x="1220" y="640670"/>
                    <a:pt x="9" y="481207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7" name="70 Elipse"/>
            <p:cNvSpPr/>
            <p:nvPr/>
          </p:nvSpPr>
          <p:spPr>
            <a:xfrm rot="21446692">
              <a:off x="2512993" y="1575439"/>
              <a:ext cx="720000" cy="72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8" name="73 Elipse"/>
            <p:cNvSpPr/>
            <p:nvPr/>
          </p:nvSpPr>
          <p:spPr>
            <a:xfrm rot="21446692">
              <a:off x="1995365" y="2152648"/>
              <a:ext cx="540000" cy="54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9" name="27 Rectángulo"/>
            <p:cNvSpPr/>
            <p:nvPr/>
          </p:nvSpPr>
          <p:spPr>
            <a:xfrm rot="21446692">
              <a:off x="1700546" y="3201648"/>
              <a:ext cx="611060" cy="411370"/>
            </a:xfrm>
            <a:custGeom>
              <a:avLst/>
              <a:gdLst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792088 w 792088"/>
                <a:gd name="connsiteY2" fmla="*/ 576064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325363 w 792088"/>
                <a:gd name="connsiteY2" fmla="*/ 380802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90352"/>
                <a:gd name="connsiteX1" fmla="*/ 792088 w 792088"/>
                <a:gd name="connsiteY1" fmla="*/ 0 h 590352"/>
                <a:gd name="connsiteX2" fmla="*/ 563488 w 792088"/>
                <a:gd name="connsiteY2" fmla="*/ 590352 h 590352"/>
                <a:gd name="connsiteX3" fmla="*/ 0 w 792088"/>
                <a:gd name="connsiteY3" fmla="*/ 576064 h 590352"/>
                <a:gd name="connsiteX4" fmla="*/ 0 w 792088"/>
                <a:gd name="connsiteY4" fmla="*/ 0 h 590352"/>
                <a:gd name="connsiteX0" fmla="*/ 0 w 563488"/>
                <a:gd name="connsiteY0" fmla="*/ 0 h 590352"/>
                <a:gd name="connsiteX1" fmla="*/ 434901 w 563488"/>
                <a:gd name="connsiteY1" fmla="*/ 0 h 590352"/>
                <a:gd name="connsiteX2" fmla="*/ 563488 w 563488"/>
                <a:gd name="connsiteY2" fmla="*/ 590352 h 590352"/>
                <a:gd name="connsiteX3" fmla="*/ 0 w 563488"/>
                <a:gd name="connsiteY3" fmla="*/ 576064 h 590352"/>
                <a:gd name="connsiteX4" fmla="*/ 0 w 563488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4762 w 834951"/>
                <a:gd name="connsiteY0" fmla="*/ 952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9526 h 557015"/>
                <a:gd name="connsiteX0" fmla="*/ 4762 w 834951"/>
                <a:gd name="connsiteY0" fmla="*/ 2857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2857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47490"/>
                <a:gd name="connsiteX1" fmla="*/ 835409 w 835409"/>
                <a:gd name="connsiteY1" fmla="*/ 0 h 547490"/>
                <a:gd name="connsiteX2" fmla="*/ 535371 w 835409"/>
                <a:gd name="connsiteY2" fmla="*/ 547490 h 547490"/>
                <a:gd name="connsiteX3" fmla="*/ 458 w 835409"/>
                <a:gd name="connsiteY3" fmla="*/ 542727 h 547490"/>
                <a:gd name="connsiteX4" fmla="*/ 458 w 835409"/>
                <a:gd name="connsiteY4" fmla="*/ 9526 h 547490"/>
                <a:gd name="connsiteX0" fmla="*/ 458 w 835409"/>
                <a:gd name="connsiteY0" fmla="*/ 10014 h 547978"/>
                <a:gd name="connsiteX1" fmla="*/ 835409 w 835409"/>
                <a:gd name="connsiteY1" fmla="*/ 488 h 547978"/>
                <a:gd name="connsiteX2" fmla="*/ 535371 w 835409"/>
                <a:gd name="connsiteY2" fmla="*/ 547978 h 547978"/>
                <a:gd name="connsiteX3" fmla="*/ 458 w 835409"/>
                <a:gd name="connsiteY3" fmla="*/ 543215 h 547978"/>
                <a:gd name="connsiteX4" fmla="*/ 458 w 835409"/>
                <a:gd name="connsiteY4" fmla="*/ 10014 h 547978"/>
                <a:gd name="connsiteX0" fmla="*/ 458 w 835558"/>
                <a:gd name="connsiteY0" fmla="*/ 9526 h 547490"/>
                <a:gd name="connsiteX1" fmla="*/ 835409 w 835558"/>
                <a:gd name="connsiteY1" fmla="*/ 0 h 547490"/>
                <a:gd name="connsiteX2" fmla="*/ 535371 w 835558"/>
                <a:gd name="connsiteY2" fmla="*/ 547490 h 547490"/>
                <a:gd name="connsiteX3" fmla="*/ 458 w 835558"/>
                <a:gd name="connsiteY3" fmla="*/ 542727 h 547490"/>
                <a:gd name="connsiteX4" fmla="*/ 458 w 835558"/>
                <a:gd name="connsiteY4" fmla="*/ 9526 h 547490"/>
                <a:gd name="connsiteX0" fmla="*/ 458 w 838755"/>
                <a:gd name="connsiteY0" fmla="*/ 9526 h 554160"/>
                <a:gd name="connsiteX1" fmla="*/ 835409 w 838755"/>
                <a:gd name="connsiteY1" fmla="*/ 0 h 554160"/>
                <a:gd name="connsiteX2" fmla="*/ 802249 w 838755"/>
                <a:gd name="connsiteY2" fmla="*/ 554160 h 554160"/>
                <a:gd name="connsiteX3" fmla="*/ 458 w 838755"/>
                <a:gd name="connsiteY3" fmla="*/ 542727 h 554160"/>
                <a:gd name="connsiteX4" fmla="*/ 458 w 838755"/>
                <a:gd name="connsiteY4" fmla="*/ 9526 h 554160"/>
                <a:gd name="connsiteX0" fmla="*/ 62 w 864067"/>
                <a:gd name="connsiteY0" fmla="*/ 0 h 572291"/>
                <a:gd name="connsiteX1" fmla="*/ 860721 w 864067"/>
                <a:gd name="connsiteY1" fmla="*/ 18131 h 572291"/>
                <a:gd name="connsiteX2" fmla="*/ 827561 w 864067"/>
                <a:gd name="connsiteY2" fmla="*/ 572291 h 572291"/>
                <a:gd name="connsiteX3" fmla="*/ 25770 w 864067"/>
                <a:gd name="connsiteY3" fmla="*/ 560858 h 572291"/>
                <a:gd name="connsiteX4" fmla="*/ 62 w 864067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305135 w 864012"/>
                <a:gd name="connsiteY3" fmla="*/ 493542 h 572291"/>
                <a:gd name="connsiteX4" fmla="*/ 7 w 864012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295706 w 864012"/>
                <a:gd name="connsiteY3" fmla="*/ 552816 h 572291"/>
                <a:gd name="connsiteX4" fmla="*/ 7 w 864012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05" h="572291">
                  <a:moveTo>
                    <a:pt x="0" y="0"/>
                  </a:moveTo>
                  <a:lnTo>
                    <a:pt x="860659" y="18131"/>
                  </a:lnTo>
                  <a:cubicBezTo>
                    <a:pt x="868093" y="210621"/>
                    <a:pt x="865600" y="315181"/>
                    <a:pt x="827499" y="572291"/>
                  </a:cubicBezTo>
                  <a:lnTo>
                    <a:pt x="295699" y="552816"/>
                  </a:lnTo>
                  <a:cubicBezTo>
                    <a:pt x="297286" y="375082"/>
                    <a:pt x="206836" y="40978"/>
                    <a:pt x="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  <a:effec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0" name="75 Elipse"/>
            <p:cNvSpPr/>
            <p:nvPr/>
          </p:nvSpPr>
          <p:spPr>
            <a:xfrm rot="21446692">
              <a:off x="1642171" y="2733959"/>
              <a:ext cx="414720" cy="41472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1" name="26 Rectángulo"/>
            <p:cNvSpPr/>
            <p:nvPr/>
          </p:nvSpPr>
          <p:spPr>
            <a:xfrm rot="21446692">
              <a:off x="1917930" y="2747922"/>
              <a:ext cx="882706" cy="1343310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2"/>
                </a:solidFill>
              </a:endParaRPr>
            </a:p>
          </p:txBody>
        </p:sp>
        <p:sp>
          <p:nvSpPr>
            <p:cNvPr id="32" name="26 Rectángulo"/>
            <p:cNvSpPr/>
            <p:nvPr/>
          </p:nvSpPr>
          <p:spPr>
            <a:xfrm rot="21446692">
              <a:off x="2243275" y="2388128"/>
              <a:ext cx="1103383" cy="1679138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33" name="2 Rectángulo"/>
          <p:cNvSpPr/>
          <p:nvPr/>
        </p:nvSpPr>
        <p:spPr>
          <a:xfrm>
            <a:off x="-25222" y="1792268"/>
            <a:ext cx="9144000" cy="396044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2 Título"/>
          <p:cNvSpPr>
            <a:spLocks noGrp="1"/>
          </p:cNvSpPr>
          <p:nvPr>
            <p:ph type="title"/>
          </p:nvPr>
        </p:nvSpPr>
        <p:spPr>
          <a:xfrm>
            <a:off x="1" y="240573"/>
            <a:ext cx="8143900" cy="33090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9144000" cy="8572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800"/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4" y="56083"/>
            <a:ext cx="1332000" cy="520128"/>
          </a:xfrm>
          <a:prstGeom prst="rect">
            <a:avLst/>
          </a:prstGeom>
        </p:spPr>
      </p:pic>
      <p:sp>
        <p:nvSpPr>
          <p:cNvPr id="21" name="Marcador de contenido 25"/>
          <p:cNvSpPr>
            <a:spLocks noGrp="1"/>
          </p:cNvSpPr>
          <p:nvPr>
            <p:ph sz="quarter" idx="10"/>
          </p:nvPr>
        </p:nvSpPr>
        <p:spPr>
          <a:xfrm>
            <a:off x="2782600" y="2136687"/>
            <a:ext cx="6274345" cy="2786062"/>
          </a:xfrm>
          <a:prstGeom prst="rect">
            <a:avLst/>
          </a:prstGeom>
        </p:spPr>
        <p:txBody>
          <a:bodyPr/>
          <a:lstStyle>
            <a:lvl1pPr algn="r"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defRPr>
            </a:lvl1pPr>
            <a:lvl2pPr algn="r"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defRPr>
            </a:lvl2pPr>
            <a:lvl3pPr algn="r"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defRPr>
            </a:lvl3pPr>
            <a:lvl4pPr algn="r"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defRPr>
            </a:lvl4pPr>
            <a:lvl5pPr algn="r"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15" name="15 CuadroTexto"/>
          <p:cNvSpPr txBox="1"/>
          <p:nvPr/>
        </p:nvSpPr>
        <p:spPr>
          <a:xfrm>
            <a:off x="1523292" y="120122"/>
            <a:ext cx="2518611" cy="415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i="1" dirty="0" smtClean="0">
                <a:solidFill>
                  <a:srgbClr val="6E56A0"/>
                </a:solidFill>
                <a:latin typeface="Century Gothic" pitchFamily="34" charset="0"/>
                <a:cs typeface="Arial" pitchFamily="34" charset="0"/>
              </a:rPr>
              <a:t>Unidad de Estudios Económicos, Actuariales y Presupuesto</a:t>
            </a:r>
            <a:endParaRPr lang="es-MX" sz="900" b="1" dirty="0">
              <a:solidFill>
                <a:srgbClr val="6E56A0"/>
              </a:solidFill>
              <a:latin typeface="Century Gothic" pitchFamily="34" charset="0"/>
              <a:cs typeface="Arial" pitchFamily="34" charset="0"/>
            </a:endParaRPr>
          </a:p>
        </p:txBody>
      </p:sp>
      <p:pic>
        <p:nvPicPr>
          <p:cNvPr id="34" name="Imagen 33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25222" y="6498103"/>
            <a:ext cx="9144000" cy="185191"/>
          </a:xfrm>
          <a:prstGeom prst="rect">
            <a:avLst/>
          </a:prstGeom>
        </p:spPr>
      </p:pic>
      <p:cxnSp>
        <p:nvCxnSpPr>
          <p:cNvPr id="17" name="17 Conector recto"/>
          <p:cNvCxnSpPr/>
          <p:nvPr/>
        </p:nvCxnSpPr>
        <p:spPr>
          <a:xfrm>
            <a:off x="1496507" y="143568"/>
            <a:ext cx="0" cy="360000"/>
          </a:xfrm>
          <a:prstGeom prst="line">
            <a:avLst/>
          </a:prstGeom>
          <a:ln w="28575">
            <a:solidFill>
              <a:srgbClr val="6E56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376" y="5523302"/>
            <a:ext cx="103156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147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5"/>
          <p:cNvSpPr>
            <a:spLocks noGrp="1"/>
          </p:cNvSpPr>
          <p:nvPr>
            <p:ph type="body" sz="quarter" idx="13"/>
          </p:nvPr>
        </p:nvSpPr>
        <p:spPr>
          <a:xfrm>
            <a:off x="1338349" y="114301"/>
            <a:ext cx="6683433" cy="33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 marL="457189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377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566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754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/>
          </p:nvPr>
        </p:nvSpPr>
        <p:spPr>
          <a:xfrm>
            <a:off x="241300" y="787400"/>
            <a:ext cx="8636000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266701" y="1384300"/>
            <a:ext cx="8648700" cy="494030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  <a:lvl2pPr marL="685783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2pPr>
            <a:lvl3pPr marL="1142971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3pPr>
            <a:lvl4pPr marL="1600160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4pPr>
            <a:lvl5pPr marL="2057349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8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900"/>
            <a:ext cx="4549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fld id="{80B2590F-B4BA-461D-B92A-63CE21F34F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8081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900"/>
            <a:ext cx="4549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fld id="{80B2590F-B4BA-461D-B92A-63CE21F34F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8126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47 Marcador de título"/>
          <p:cNvSpPr>
            <a:spLocks noGrp="1"/>
          </p:cNvSpPr>
          <p:nvPr>
            <p:ph type="title"/>
          </p:nvPr>
        </p:nvSpPr>
        <p:spPr>
          <a:xfrm>
            <a:off x="297272" y="116632"/>
            <a:ext cx="8846728" cy="3309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85725" indent="0">
              <a:defRPr sz="1400">
                <a:latin typeface="Century Gothic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4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899"/>
            <a:ext cx="4549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7E28DE7-990A-407D-BC13-BE5F1D408C5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1602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n 27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7812360" y="188640"/>
            <a:ext cx="1210439" cy="11752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900"/>
            <a:ext cx="4549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fld id="{80B2590F-B4BA-461D-B92A-63CE21F34F70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29 CuadroTexto"/>
          <p:cNvSpPr txBox="1"/>
          <p:nvPr/>
        </p:nvSpPr>
        <p:spPr>
          <a:xfrm>
            <a:off x="0" y="6551235"/>
            <a:ext cx="5143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i="1" dirty="0" smtClean="0">
                <a:solidFill>
                  <a:schemeClr val="tx1"/>
                </a:solidFill>
                <a:latin typeface="Century Gothic" pitchFamily="34" charset="0"/>
                <a:cs typeface="Arial" pitchFamily="34" charset="0"/>
              </a:rPr>
              <a:t>Estudios Económicos, Actuariales y Presupuesto</a:t>
            </a:r>
            <a:endParaRPr lang="es-MX" sz="1100" i="1" dirty="0">
              <a:solidFill>
                <a:schemeClr val="tx1"/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24" name="2055 Rectángulo"/>
          <p:cNvSpPr/>
          <p:nvPr/>
        </p:nvSpPr>
        <p:spPr>
          <a:xfrm>
            <a:off x="1349298" y="100341"/>
            <a:ext cx="6696000" cy="3262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5638" y="1960289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8"/>
          <a:srcRect l="1538" t="20344" r="770" b="15263"/>
          <a:stretch/>
        </p:blipFill>
        <p:spPr>
          <a:xfrm>
            <a:off x="0" y="6421699"/>
            <a:ext cx="9144000" cy="185191"/>
          </a:xfrm>
          <a:prstGeom prst="rect">
            <a:avLst/>
          </a:prstGeom>
        </p:spPr>
      </p:pic>
      <p:grpSp>
        <p:nvGrpSpPr>
          <p:cNvPr id="30" name="68 Grupo"/>
          <p:cNvGrpSpPr/>
          <p:nvPr/>
        </p:nvGrpSpPr>
        <p:grpSpPr>
          <a:xfrm>
            <a:off x="6372200" y="1988840"/>
            <a:ext cx="2571884" cy="3528392"/>
            <a:chOff x="1546123" y="1575439"/>
            <a:chExt cx="1800535" cy="2539433"/>
          </a:xfrm>
          <a:solidFill>
            <a:srgbClr val="BEB2CE"/>
          </a:solidFill>
        </p:grpSpPr>
        <p:sp>
          <p:nvSpPr>
            <p:cNvPr id="31" name="13 Elipse"/>
            <p:cNvSpPr/>
            <p:nvPr/>
          </p:nvSpPr>
          <p:spPr>
            <a:xfrm rot="20317111">
              <a:off x="1546123" y="3139445"/>
              <a:ext cx="759216" cy="975427"/>
            </a:xfrm>
            <a:custGeom>
              <a:avLst/>
              <a:gdLst>
                <a:gd name="connsiteX0" fmla="*/ 0 w 699116"/>
                <a:gd name="connsiteY0" fmla="*/ 485489 h 970977"/>
                <a:gd name="connsiteX1" fmla="*/ 349558 w 699116"/>
                <a:gd name="connsiteY1" fmla="*/ 0 h 970977"/>
                <a:gd name="connsiteX2" fmla="*/ 699116 w 699116"/>
                <a:gd name="connsiteY2" fmla="*/ 485489 h 970977"/>
                <a:gd name="connsiteX3" fmla="*/ 349558 w 699116"/>
                <a:gd name="connsiteY3" fmla="*/ 970978 h 970977"/>
                <a:gd name="connsiteX4" fmla="*/ 0 w 699116"/>
                <a:gd name="connsiteY4" fmla="*/ 485489 h 970977"/>
                <a:gd name="connsiteX0" fmla="*/ 0 w 699116"/>
                <a:gd name="connsiteY0" fmla="*/ 494821 h 980310"/>
                <a:gd name="connsiteX1" fmla="*/ 349558 w 699116"/>
                <a:gd name="connsiteY1" fmla="*/ 9332 h 980310"/>
                <a:gd name="connsiteX2" fmla="*/ 699116 w 699116"/>
                <a:gd name="connsiteY2" fmla="*/ 494821 h 980310"/>
                <a:gd name="connsiteX3" fmla="*/ 349558 w 699116"/>
                <a:gd name="connsiteY3" fmla="*/ 980310 h 980310"/>
                <a:gd name="connsiteX4" fmla="*/ 0 w 699116"/>
                <a:gd name="connsiteY4" fmla="*/ 494821 h 980310"/>
                <a:gd name="connsiteX0" fmla="*/ 0 w 699116"/>
                <a:gd name="connsiteY0" fmla="*/ 464783 h 950272"/>
                <a:gd name="connsiteX1" fmla="*/ 352124 w 699116"/>
                <a:gd name="connsiteY1" fmla="*/ 7576 h 950272"/>
                <a:gd name="connsiteX2" fmla="*/ 699116 w 699116"/>
                <a:gd name="connsiteY2" fmla="*/ 464783 h 950272"/>
                <a:gd name="connsiteX3" fmla="*/ 349558 w 699116"/>
                <a:gd name="connsiteY3" fmla="*/ 950272 h 950272"/>
                <a:gd name="connsiteX4" fmla="*/ 0 w 699116"/>
                <a:gd name="connsiteY4" fmla="*/ 464783 h 950272"/>
                <a:gd name="connsiteX0" fmla="*/ 1094 w 700210"/>
                <a:gd name="connsiteY0" fmla="*/ 489880 h 975369"/>
                <a:gd name="connsiteX1" fmla="*/ 288175 w 700210"/>
                <a:gd name="connsiteY1" fmla="*/ 7207 h 975369"/>
                <a:gd name="connsiteX2" fmla="*/ 700210 w 700210"/>
                <a:gd name="connsiteY2" fmla="*/ 489880 h 975369"/>
                <a:gd name="connsiteX3" fmla="*/ 350652 w 700210"/>
                <a:gd name="connsiteY3" fmla="*/ 975369 h 975369"/>
                <a:gd name="connsiteX4" fmla="*/ 1094 w 700210"/>
                <a:gd name="connsiteY4" fmla="*/ 489880 h 975369"/>
                <a:gd name="connsiteX0" fmla="*/ 1094 w 700210"/>
                <a:gd name="connsiteY0" fmla="*/ 489880 h 987867"/>
                <a:gd name="connsiteX1" fmla="*/ 288175 w 700210"/>
                <a:gd name="connsiteY1" fmla="*/ 7207 h 987867"/>
                <a:gd name="connsiteX2" fmla="*/ 700210 w 700210"/>
                <a:gd name="connsiteY2" fmla="*/ 489880 h 987867"/>
                <a:gd name="connsiteX3" fmla="*/ 350652 w 700210"/>
                <a:gd name="connsiteY3" fmla="*/ 975369 h 987867"/>
                <a:gd name="connsiteX4" fmla="*/ 1094 w 700210"/>
                <a:gd name="connsiteY4" fmla="*/ 489880 h 987867"/>
                <a:gd name="connsiteX0" fmla="*/ 269 w 699385"/>
                <a:gd name="connsiteY0" fmla="*/ 489880 h 988109"/>
                <a:gd name="connsiteX1" fmla="*/ 287350 w 699385"/>
                <a:gd name="connsiteY1" fmla="*/ 7207 h 988109"/>
                <a:gd name="connsiteX2" fmla="*/ 699385 w 699385"/>
                <a:gd name="connsiteY2" fmla="*/ 489880 h 988109"/>
                <a:gd name="connsiteX3" fmla="*/ 315632 w 699385"/>
                <a:gd name="connsiteY3" fmla="*/ 975620 h 988109"/>
                <a:gd name="connsiteX4" fmla="*/ 269 w 699385"/>
                <a:gd name="connsiteY4" fmla="*/ 489880 h 988109"/>
                <a:gd name="connsiteX0" fmla="*/ 227 w 699343"/>
                <a:gd name="connsiteY0" fmla="*/ 482908 h 981137"/>
                <a:gd name="connsiteX1" fmla="*/ 287308 w 699343"/>
                <a:gd name="connsiteY1" fmla="*/ 235 h 981137"/>
                <a:gd name="connsiteX2" fmla="*/ 699343 w 699343"/>
                <a:gd name="connsiteY2" fmla="*/ 482908 h 981137"/>
                <a:gd name="connsiteX3" fmla="*/ 315590 w 699343"/>
                <a:gd name="connsiteY3" fmla="*/ 968648 h 981137"/>
                <a:gd name="connsiteX4" fmla="*/ 227 w 699343"/>
                <a:gd name="connsiteY4" fmla="*/ 482908 h 981137"/>
                <a:gd name="connsiteX0" fmla="*/ 397 w 699513"/>
                <a:gd name="connsiteY0" fmla="*/ 445160 h 943389"/>
                <a:gd name="connsiteX1" fmla="*/ 279500 w 699513"/>
                <a:gd name="connsiteY1" fmla="*/ 280 h 943389"/>
                <a:gd name="connsiteX2" fmla="*/ 699513 w 699513"/>
                <a:gd name="connsiteY2" fmla="*/ 445160 h 943389"/>
                <a:gd name="connsiteX3" fmla="*/ 315760 w 699513"/>
                <a:gd name="connsiteY3" fmla="*/ 930900 h 943389"/>
                <a:gd name="connsiteX4" fmla="*/ 397 w 699513"/>
                <a:gd name="connsiteY4" fmla="*/ 445160 h 943389"/>
                <a:gd name="connsiteX0" fmla="*/ 2264 w 701380"/>
                <a:gd name="connsiteY0" fmla="*/ 473155 h 971384"/>
                <a:gd name="connsiteX1" fmla="*/ 244606 w 701380"/>
                <a:gd name="connsiteY1" fmla="*/ 244 h 971384"/>
                <a:gd name="connsiteX2" fmla="*/ 701380 w 701380"/>
                <a:gd name="connsiteY2" fmla="*/ 473155 h 971384"/>
                <a:gd name="connsiteX3" fmla="*/ 317627 w 701380"/>
                <a:gd name="connsiteY3" fmla="*/ 958895 h 971384"/>
                <a:gd name="connsiteX4" fmla="*/ 2264 w 701380"/>
                <a:gd name="connsiteY4" fmla="*/ 473155 h 971384"/>
                <a:gd name="connsiteX0" fmla="*/ 542 w 699658"/>
                <a:gd name="connsiteY0" fmla="*/ 501660 h 999889"/>
                <a:gd name="connsiteX1" fmla="*/ 274513 w 699658"/>
                <a:gd name="connsiteY1" fmla="*/ 216 h 999889"/>
                <a:gd name="connsiteX2" fmla="*/ 699658 w 699658"/>
                <a:gd name="connsiteY2" fmla="*/ 501660 h 999889"/>
                <a:gd name="connsiteX3" fmla="*/ 315905 w 699658"/>
                <a:gd name="connsiteY3" fmla="*/ 987400 h 999889"/>
                <a:gd name="connsiteX4" fmla="*/ 542 w 699658"/>
                <a:gd name="connsiteY4" fmla="*/ 501660 h 999889"/>
                <a:gd name="connsiteX0" fmla="*/ 881 w 699997"/>
                <a:gd name="connsiteY0" fmla="*/ 478032 h 976261"/>
                <a:gd name="connsiteX1" fmla="*/ 265592 w 699997"/>
                <a:gd name="connsiteY1" fmla="*/ 240 h 976261"/>
                <a:gd name="connsiteX2" fmla="*/ 699997 w 699997"/>
                <a:gd name="connsiteY2" fmla="*/ 478032 h 976261"/>
                <a:gd name="connsiteX3" fmla="*/ 316244 w 699997"/>
                <a:gd name="connsiteY3" fmla="*/ 963772 h 976261"/>
                <a:gd name="connsiteX4" fmla="*/ 881 w 699997"/>
                <a:gd name="connsiteY4" fmla="*/ 478032 h 976261"/>
                <a:gd name="connsiteX0" fmla="*/ 881 w 717771"/>
                <a:gd name="connsiteY0" fmla="*/ 486744 h 981607"/>
                <a:gd name="connsiteX1" fmla="*/ 265592 w 717771"/>
                <a:gd name="connsiteY1" fmla="*/ 8952 h 981607"/>
                <a:gd name="connsiteX2" fmla="*/ 614412 w 717771"/>
                <a:gd name="connsiteY2" fmla="*/ 198144 h 981607"/>
                <a:gd name="connsiteX3" fmla="*/ 699997 w 717771"/>
                <a:gd name="connsiteY3" fmla="*/ 486744 h 981607"/>
                <a:gd name="connsiteX4" fmla="*/ 316244 w 717771"/>
                <a:gd name="connsiteY4" fmla="*/ 972484 h 981607"/>
                <a:gd name="connsiteX5" fmla="*/ 881 w 717771"/>
                <a:gd name="connsiteY5" fmla="*/ 486744 h 981607"/>
                <a:gd name="connsiteX0" fmla="*/ 291 w 712470"/>
                <a:gd name="connsiteY0" fmla="*/ 479026 h 973889"/>
                <a:gd name="connsiteX1" fmla="*/ 265002 w 712470"/>
                <a:gd name="connsiteY1" fmla="*/ 1234 h 973889"/>
                <a:gd name="connsiteX2" fmla="*/ 573684 w 712470"/>
                <a:gd name="connsiteY2" fmla="*/ 345195 h 973889"/>
                <a:gd name="connsiteX3" fmla="*/ 699407 w 712470"/>
                <a:gd name="connsiteY3" fmla="*/ 479026 h 973889"/>
                <a:gd name="connsiteX4" fmla="*/ 315654 w 712470"/>
                <a:gd name="connsiteY4" fmla="*/ 964766 h 973889"/>
                <a:gd name="connsiteX5" fmla="*/ 291 w 712470"/>
                <a:gd name="connsiteY5" fmla="*/ 479026 h 973889"/>
                <a:gd name="connsiteX0" fmla="*/ 377 w 712556"/>
                <a:gd name="connsiteY0" fmla="*/ 481215 h 976078"/>
                <a:gd name="connsiteX1" fmla="*/ 265088 w 712556"/>
                <a:gd name="connsiteY1" fmla="*/ 3423 h 976078"/>
                <a:gd name="connsiteX2" fmla="*/ 573770 w 712556"/>
                <a:gd name="connsiteY2" fmla="*/ 347384 h 976078"/>
                <a:gd name="connsiteX3" fmla="*/ 699493 w 712556"/>
                <a:gd name="connsiteY3" fmla="*/ 481215 h 976078"/>
                <a:gd name="connsiteX4" fmla="*/ 315740 w 712556"/>
                <a:gd name="connsiteY4" fmla="*/ 966955 h 976078"/>
                <a:gd name="connsiteX5" fmla="*/ 377 w 712556"/>
                <a:gd name="connsiteY5" fmla="*/ 481215 h 976078"/>
                <a:gd name="connsiteX0" fmla="*/ 377 w 759584"/>
                <a:gd name="connsiteY0" fmla="*/ 481215 h 967959"/>
                <a:gd name="connsiteX1" fmla="*/ 265088 w 759584"/>
                <a:gd name="connsiteY1" fmla="*/ 3423 h 967959"/>
                <a:gd name="connsiteX2" fmla="*/ 573770 w 759584"/>
                <a:gd name="connsiteY2" fmla="*/ 347384 h 967959"/>
                <a:gd name="connsiteX3" fmla="*/ 749863 w 759584"/>
                <a:gd name="connsiteY3" fmla="*/ 596407 h 967959"/>
                <a:gd name="connsiteX4" fmla="*/ 315740 w 759584"/>
                <a:gd name="connsiteY4" fmla="*/ 966955 h 967959"/>
                <a:gd name="connsiteX5" fmla="*/ 377 w 759584"/>
                <a:gd name="connsiteY5" fmla="*/ 481215 h 967959"/>
                <a:gd name="connsiteX0" fmla="*/ 377 w 759584"/>
                <a:gd name="connsiteY0" fmla="*/ 481215 h 981935"/>
                <a:gd name="connsiteX1" fmla="*/ 265088 w 759584"/>
                <a:gd name="connsiteY1" fmla="*/ 3423 h 981935"/>
                <a:gd name="connsiteX2" fmla="*/ 573770 w 759584"/>
                <a:gd name="connsiteY2" fmla="*/ 347384 h 981935"/>
                <a:gd name="connsiteX3" fmla="*/ 749863 w 759584"/>
                <a:gd name="connsiteY3" fmla="*/ 596407 h 981935"/>
                <a:gd name="connsiteX4" fmla="*/ 315740 w 759584"/>
                <a:gd name="connsiteY4" fmla="*/ 966955 h 981935"/>
                <a:gd name="connsiteX5" fmla="*/ 377 w 759584"/>
                <a:gd name="connsiteY5" fmla="*/ 481215 h 981935"/>
                <a:gd name="connsiteX0" fmla="*/ 9 w 759216"/>
                <a:gd name="connsiteY0" fmla="*/ 481207 h 975427"/>
                <a:gd name="connsiteX1" fmla="*/ 264720 w 759216"/>
                <a:gd name="connsiteY1" fmla="*/ 3415 h 975427"/>
                <a:gd name="connsiteX2" fmla="*/ 573402 w 759216"/>
                <a:gd name="connsiteY2" fmla="*/ 347376 h 975427"/>
                <a:gd name="connsiteX3" fmla="*/ 749495 w 759216"/>
                <a:gd name="connsiteY3" fmla="*/ 596399 h 975427"/>
                <a:gd name="connsiteX4" fmla="*/ 271987 w 759216"/>
                <a:gd name="connsiteY4" fmla="*/ 960191 h 975427"/>
                <a:gd name="connsiteX5" fmla="*/ 9 w 759216"/>
                <a:gd name="connsiteY5" fmla="*/ 481207 h 97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216" h="975427">
                  <a:moveTo>
                    <a:pt x="9" y="481207"/>
                  </a:moveTo>
                  <a:cubicBezTo>
                    <a:pt x="-1202" y="321744"/>
                    <a:pt x="126231" y="-38822"/>
                    <a:pt x="264720" y="3415"/>
                  </a:cubicBezTo>
                  <a:cubicBezTo>
                    <a:pt x="403209" y="45652"/>
                    <a:pt x="501001" y="267744"/>
                    <a:pt x="573402" y="347376"/>
                  </a:cubicBezTo>
                  <a:cubicBezTo>
                    <a:pt x="645803" y="427008"/>
                    <a:pt x="799190" y="467342"/>
                    <a:pt x="749495" y="596399"/>
                  </a:cubicBezTo>
                  <a:cubicBezTo>
                    <a:pt x="699800" y="725456"/>
                    <a:pt x="540094" y="1049093"/>
                    <a:pt x="271987" y="960191"/>
                  </a:cubicBezTo>
                  <a:cubicBezTo>
                    <a:pt x="3880" y="871289"/>
                    <a:pt x="1220" y="640670"/>
                    <a:pt x="9" y="481207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2" name="70 Elipse"/>
            <p:cNvSpPr/>
            <p:nvPr/>
          </p:nvSpPr>
          <p:spPr>
            <a:xfrm rot="21446692">
              <a:off x="2512993" y="1575439"/>
              <a:ext cx="720000" cy="72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3" name="73 Elipse"/>
            <p:cNvSpPr/>
            <p:nvPr/>
          </p:nvSpPr>
          <p:spPr>
            <a:xfrm rot="21446692">
              <a:off x="1995365" y="2152648"/>
              <a:ext cx="540000" cy="54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4" name="27 Rectángulo"/>
            <p:cNvSpPr/>
            <p:nvPr/>
          </p:nvSpPr>
          <p:spPr>
            <a:xfrm rot="21446692">
              <a:off x="1700546" y="3201648"/>
              <a:ext cx="611060" cy="411370"/>
            </a:xfrm>
            <a:custGeom>
              <a:avLst/>
              <a:gdLst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792088 w 792088"/>
                <a:gd name="connsiteY2" fmla="*/ 576064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325363 w 792088"/>
                <a:gd name="connsiteY2" fmla="*/ 380802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90352"/>
                <a:gd name="connsiteX1" fmla="*/ 792088 w 792088"/>
                <a:gd name="connsiteY1" fmla="*/ 0 h 590352"/>
                <a:gd name="connsiteX2" fmla="*/ 563488 w 792088"/>
                <a:gd name="connsiteY2" fmla="*/ 590352 h 590352"/>
                <a:gd name="connsiteX3" fmla="*/ 0 w 792088"/>
                <a:gd name="connsiteY3" fmla="*/ 576064 h 590352"/>
                <a:gd name="connsiteX4" fmla="*/ 0 w 792088"/>
                <a:gd name="connsiteY4" fmla="*/ 0 h 590352"/>
                <a:gd name="connsiteX0" fmla="*/ 0 w 563488"/>
                <a:gd name="connsiteY0" fmla="*/ 0 h 590352"/>
                <a:gd name="connsiteX1" fmla="*/ 434901 w 563488"/>
                <a:gd name="connsiteY1" fmla="*/ 0 h 590352"/>
                <a:gd name="connsiteX2" fmla="*/ 563488 w 563488"/>
                <a:gd name="connsiteY2" fmla="*/ 590352 h 590352"/>
                <a:gd name="connsiteX3" fmla="*/ 0 w 563488"/>
                <a:gd name="connsiteY3" fmla="*/ 576064 h 590352"/>
                <a:gd name="connsiteX4" fmla="*/ 0 w 563488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4762 w 834951"/>
                <a:gd name="connsiteY0" fmla="*/ 952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9526 h 557015"/>
                <a:gd name="connsiteX0" fmla="*/ 4762 w 834951"/>
                <a:gd name="connsiteY0" fmla="*/ 2857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2857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47490"/>
                <a:gd name="connsiteX1" fmla="*/ 835409 w 835409"/>
                <a:gd name="connsiteY1" fmla="*/ 0 h 547490"/>
                <a:gd name="connsiteX2" fmla="*/ 535371 w 835409"/>
                <a:gd name="connsiteY2" fmla="*/ 547490 h 547490"/>
                <a:gd name="connsiteX3" fmla="*/ 458 w 835409"/>
                <a:gd name="connsiteY3" fmla="*/ 542727 h 547490"/>
                <a:gd name="connsiteX4" fmla="*/ 458 w 835409"/>
                <a:gd name="connsiteY4" fmla="*/ 9526 h 547490"/>
                <a:gd name="connsiteX0" fmla="*/ 458 w 835409"/>
                <a:gd name="connsiteY0" fmla="*/ 10014 h 547978"/>
                <a:gd name="connsiteX1" fmla="*/ 835409 w 835409"/>
                <a:gd name="connsiteY1" fmla="*/ 488 h 547978"/>
                <a:gd name="connsiteX2" fmla="*/ 535371 w 835409"/>
                <a:gd name="connsiteY2" fmla="*/ 547978 h 547978"/>
                <a:gd name="connsiteX3" fmla="*/ 458 w 835409"/>
                <a:gd name="connsiteY3" fmla="*/ 543215 h 547978"/>
                <a:gd name="connsiteX4" fmla="*/ 458 w 835409"/>
                <a:gd name="connsiteY4" fmla="*/ 10014 h 547978"/>
                <a:gd name="connsiteX0" fmla="*/ 458 w 835558"/>
                <a:gd name="connsiteY0" fmla="*/ 9526 h 547490"/>
                <a:gd name="connsiteX1" fmla="*/ 835409 w 835558"/>
                <a:gd name="connsiteY1" fmla="*/ 0 h 547490"/>
                <a:gd name="connsiteX2" fmla="*/ 535371 w 835558"/>
                <a:gd name="connsiteY2" fmla="*/ 547490 h 547490"/>
                <a:gd name="connsiteX3" fmla="*/ 458 w 835558"/>
                <a:gd name="connsiteY3" fmla="*/ 542727 h 547490"/>
                <a:gd name="connsiteX4" fmla="*/ 458 w 835558"/>
                <a:gd name="connsiteY4" fmla="*/ 9526 h 547490"/>
                <a:gd name="connsiteX0" fmla="*/ 458 w 838755"/>
                <a:gd name="connsiteY0" fmla="*/ 9526 h 554160"/>
                <a:gd name="connsiteX1" fmla="*/ 835409 w 838755"/>
                <a:gd name="connsiteY1" fmla="*/ 0 h 554160"/>
                <a:gd name="connsiteX2" fmla="*/ 802249 w 838755"/>
                <a:gd name="connsiteY2" fmla="*/ 554160 h 554160"/>
                <a:gd name="connsiteX3" fmla="*/ 458 w 838755"/>
                <a:gd name="connsiteY3" fmla="*/ 542727 h 554160"/>
                <a:gd name="connsiteX4" fmla="*/ 458 w 838755"/>
                <a:gd name="connsiteY4" fmla="*/ 9526 h 554160"/>
                <a:gd name="connsiteX0" fmla="*/ 62 w 864067"/>
                <a:gd name="connsiteY0" fmla="*/ 0 h 572291"/>
                <a:gd name="connsiteX1" fmla="*/ 860721 w 864067"/>
                <a:gd name="connsiteY1" fmla="*/ 18131 h 572291"/>
                <a:gd name="connsiteX2" fmla="*/ 827561 w 864067"/>
                <a:gd name="connsiteY2" fmla="*/ 572291 h 572291"/>
                <a:gd name="connsiteX3" fmla="*/ 25770 w 864067"/>
                <a:gd name="connsiteY3" fmla="*/ 560858 h 572291"/>
                <a:gd name="connsiteX4" fmla="*/ 62 w 864067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305135 w 864012"/>
                <a:gd name="connsiteY3" fmla="*/ 493542 h 572291"/>
                <a:gd name="connsiteX4" fmla="*/ 7 w 864012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295706 w 864012"/>
                <a:gd name="connsiteY3" fmla="*/ 552816 h 572291"/>
                <a:gd name="connsiteX4" fmla="*/ 7 w 864012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05" h="572291">
                  <a:moveTo>
                    <a:pt x="0" y="0"/>
                  </a:moveTo>
                  <a:lnTo>
                    <a:pt x="860659" y="18131"/>
                  </a:lnTo>
                  <a:cubicBezTo>
                    <a:pt x="868093" y="210621"/>
                    <a:pt x="865600" y="315181"/>
                    <a:pt x="827499" y="572291"/>
                  </a:cubicBezTo>
                  <a:lnTo>
                    <a:pt x="295699" y="552816"/>
                  </a:lnTo>
                  <a:cubicBezTo>
                    <a:pt x="297286" y="375082"/>
                    <a:pt x="206836" y="40978"/>
                    <a:pt x="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  <a:effec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5" name="75 Elipse"/>
            <p:cNvSpPr/>
            <p:nvPr/>
          </p:nvSpPr>
          <p:spPr>
            <a:xfrm rot="21446692">
              <a:off x="1642171" y="2733959"/>
              <a:ext cx="414720" cy="41472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6" name="26 Rectángulo"/>
            <p:cNvSpPr/>
            <p:nvPr/>
          </p:nvSpPr>
          <p:spPr>
            <a:xfrm rot="21446692">
              <a:off x="1917930" y="2747922"/>
              <a:ext cx="882706" cy="1343310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2"/>
                </a:solidFill>
              </a:endParaRPr>
            </a:p>
          </p:txBody>
        </p:sp>
        <p:sp>
          <p:nvSpPr>
            <p:cNvPr id="37" name="26 Rectángulo"/>
            <p:cNvSpPr/>
            <p:nvPr/>
          </p:nvSpPr>
          <p:spPr>
            <a:xfrm rot="21446692">
              <a:off x="2243275" y="2388128"/>
              <a:ext cx="1103383" cy="1679138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39" name="2 Rectángulo"/>
          <p:cNvSpPr/>
          <p:nvPr/>
        </p:nvSpPr>
        <p:spPr>
          <a:xfrm>
            <a:off x="-45123" y="1707837"/>
            <a:ext cx="9144000" cy="396044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1" y="7184"/>
            <a:ext cx="1332000" cy="520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998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7" r:id="rId4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6"/>
          <p:cNvSpPr>
            <a:spLocks noGrp="1"/>
          </p:cNvSpPr>
          <p:nvPr>
            <p:ph sz="quarter" idx="10"/>
          </p:nvPr>
        </p:nvSpPr>
        <p:spPr>
          <a:xfrm>
            <a:off x="1674421" y="2136687"/>
            <a:ext cx="7382525" cy="2786062"/>
          </a:xfrm>
        </p:spPr>
        <p:txBody>
          <a:bodyPr/>
          <a:lstStyle/>
          <a:p>
            <a:pPr marL="0" indent="0">
              <a:buNone/>
            </a:pPr>
            <a:r>
              <a:rPr lang="es-MX" sz="3200" b="1" dirty="0" smtClean="0">
                <a:solidFill>
                  <a:srgbClr val="6E56A0"/>
                </a:solidFill>
              </a:rPr>
              <a:t>Mesa de Trabajo Proyecto </a:t>
            </a:r>
            <a:r>
              <a:rPr lang="es-MX" sz="3200" b="1" dirty="0" smtClean="0">
                <a:solidFill>
                  <a:srgbClr val="6E56A0"/>
                </a:solidFill>
              </a:rPr>
              <a:t>de Presupuesto 2021</a:t>
            </a:r>
          </a:p>
          <a:p>
            <a:pPr marL="0" indent="0">
              <a:buNone/>
            </a:pPr>
            <a:r>
              <a:rPr lang="es-MX" dirty="0" smtClean="0"/>
              <a:t>Noviembre 2020</a:t>
            </a:r>
          </a:p>
        </p:txBody>
      </p:sp>
    </p:spTree>
    <p:extLst>
      <p:ext uri="{BB962C8B-B14F-4D97-AF65-F5344CB8AC3E}">
        <p14:creationId xmlns:p14="http://schemas.microsoft.com/office/powerpoint/2010/main" val="60637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 smtClean="0"/>
              <a:t>Proyecto de Presupuesto 2021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MX" dirty="0" smtClean="0"/>
              <a:t>Escenario </a:t>
            </a:r>
            <a:r>
              <a:rPr lang="es-MX" dirty="0" smtClean="0"/>
              <a:t>B </a:t>
            </a:r>
            <a:r>
              <a:rPr lang="es-MX" dirty="0" smtClean="0"/>
              <a:t>(1/4)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s-MX" dirty="0" smtClean="0"/>
              <a:t>El </a:t>
            </a:r>
            <a:r>
              <a:rPr lang="es-MX" b="1" dirty="0"/>
              <a:t>E</a:t>
            </a:r>
            <a:r>
              <a:rPr lang="es-MX" b="1" dirty="0" smtClean="0"/>
              <a:t>scenario </a:t>
            </a:r>
            <a:r>
              <a:rPr lang="es-MX" b="1" dirty="0" smtClean="0"/>
              <a:t>B </a:t>
            </a:r>
            <a:r>
              <a:rPr lang="es-MX" b="1" dirty="0" smtClean="0"/>
              <a:t>del Proyecto de Presupuesto 2021</a:t>
            </a:r>
            <a:r>
              <a:rPr lang="es-MX" dirty="0" smtClean="0"/>
              <a:t> del Instituto, considera </a:t>
            </a:r>
            <a:r>
              <a:rPr lang="es-MX" dirty="0" smtClean="0"/>
              <a:t>una cifra ajustada conforme a los egresos históricos de los últimos 5 años más </a:t>
            </a:r>
            <a:r>
              <a:rPr lang="es-MX" dirty="0" smtClean="0"/>
              <a:t>los 6 procesos licitatorios que se encuentran activos y que por sus características no es posible su conclusión en el ejercicio 2020</a:t>
            </a:r>
            <a:r>
              <a:rPr lang="es-MX" dirty="0" smtClean="0"/>
              <a:t>; así mismo, es importante señalar que para este escenario </a:t>
            </a:r>
            <a:r>
              <a:rPr lang="es-MX" b="1" u="sng" dirty="0" smtClean="0"/>
              <a:t>se considera el proyectado mínimo para el pago de Pensiones y Jubilaciones</a:t>
            </a:r>
            <a:r>
              <a:rPr lang="es-MX" dirty="0" smtClean="0"/>
              <a:t>, quedando distribuido </a:t>
            </a:r>
            <a:r>
              <a:rPr lang="es-MX" dirty="0" smtClean="0"/>
              <a:t>de la siguiente manera: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r>
              <a:rPr lang="es-MX" dirty="0" smtClean="0"/>
              <a:t>El </a:t>
            </a:r>
            <a:r>
              <a:rPr lang="es-MX" dirty="0" smtClean="0"/>
              <a:t>superávit presupuestal se sugiere se integre al capítulo 4000 para el pago de pensiones y jubilaciones, en virtud de que como se mencionó anteriormente para este escenario se considera el estudio mínimo.</a:t>
            </a:r>
            <a:endParaRPr lang="es-MX" dirty="0"/>
          </a:p>
        </p:txBody>
      </p:sp>
      <p:grpSp>
        <p:nvGrpSpPr>
          <p:cNvPr id="43" name="Grupo 42"/>
          <p:cNvGrpSpPr/>
          <p:nvPr/>
        </p:nvGrpSpPr>
        <p:grpSpPr>
          <a:xfrm>
            <a:off x="317952" y="2461569"/>
            <a:ext cx="1279426" cy="597340"/>
            <a:chOff x="549374" y="2112757"/>
            <a:chExt cx="1279426" cy="597340"/>
          </a:xfrm>
        </p:grpSpPr>
        <p:sp>
          <p:nvSpPr>
            <p:cNvPr id="44" name="Rectángulo 43"/>
            <p:cNvSpPr/>
            <p:nvPr/>
          </p:nvSpPr>
          <p:spPr>
            <a:xfrm>
              <a:off x="549375" y="2112757"/>
              <a:ext cx="1279425" cy="298670"/>
            </a:xfrm>
            <a:prstGeom prst="rect">
              <a:avLst/>
            </a:prstGeom>
            <a:solidFill>
              <a:srgbClr val="6E56A0"/>
            </a:solidFill>
            <a:ln>
              <a:solidFill>
                <a:srgbClr val="6E56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050" dirty="0" smtClean="0"/>
                <a:t>Aportaciones</a:t>
              </a:r>
              <a:endParaRPr lang="es-MX" sz="1050" dirty="0"/>
            </a:p>
          </p:txBody>
        </p:sp>
        <p:sp>
          <p:nvSpPr>
            <p:cNvPr id="45" name="Rectángulo 44"/>
            <p:cNvSpPr/>
            <p:nvPr/>
          </p:nvSpPr>
          <p:spPr>
            <a:xfrm>
              <a:off x="549374" y="2411427"/>
              <a:ext cx="1279425" cy="2986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E56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>
                  <a:solidFill>
                    <a:schemeClr val="tx1"/>
                  </a:solidFill>
                </a:rPr>
                <a:t>$7,612’711,459</a:t>
              </a:r>
              <a:endParaRPr lang="es-MX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6" name="Grupo 45"/>
          <p:cNvGrpSpPr/>
          <p:nvPr/>
        </p:nvGrpSpPr>
        <p:grpSpPr>
          <a:xfrm>
            <a:off x="317952" y="3600078"/>
            <a:ext cx="1279426" cy="597340"/>
            <a:chOff x="549374" y="2112757"/>
            <a:chExt cx="1279426" cy="597340"/>
          </a:xfrm>
        </p:grpSpPr>
        <p:sp>
          <p:nvSpPr>
            <p:cNvPr id="47" name="Rectángulo 46"/>
            <p:cNvSpPr/>
            <p:nvPr/>
          </p:nvSpPr>
          <p:spPr>
            <a:xfrm>
              <a:off x="549375" y="2112757"/>
              <a:ext cx="1279425" cy="298670"/>
            </a:xfrm>
            <a:prstGeom prst="rect">
              <a:avLst/>
            </a:prstGeom>
            <a:solidFill>
              <a:srgbClr val="6E56A0"/>
            </a:solidFill>
            <a:ln>
              <a:solidFill>
                <a:srgbClr val="6E56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050" dirty="0" smtClean="0"/>
                <a:t>Interés y Fondo de Garantía Préstamos</a:t>
              </a:r>
              <a:endParaRPr lang="es-MX" sz="1050" dirty="0"/>
            </a:p>
          </p:txBody>
        </p:sp>
        <p:sp>
          <p:nvSpPr>
            <p:cNvPr id="50" name="Rectángulo 49"/>
            <p:cNvSpPr/>
            <p:nvPr/>
          </p:nvSpPr>
          <p:spPr>
            <a:xfrm>
              <a:off x="549374" y="2411427"/>
              <a:ext cx="1279425" cy="2986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E56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>
                  <a:solidFill>
                    <a:schemeClr val="tx1"/>
                  </a:solidFill>
                </a:rPr>
                <a:t>$2,015’023,243</a:t>
              </a:r>
              <a:endParaRPr lang="es-MX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Grupo 50"/>
          <p:cNvGrpSpPr/>
          <p:nvPr/>
        </p:nvGrpSpPr>
        <p:grpSpPr>
          <a:xfrm>
            <a:off x="317952" y="4907637"/>
            <a:ext cx="1279426" cy="597340"/>
            <a:chOff x="549374" y="2112757"/>
            <a:chExt cx="1279426" cy="597340"/>
          </a:xfrm>
        </p:grpSpPr>
        <p:sp>
          <p:nvSpPr>
            <p:cNvPr id="52" name="Rectángulo 51"/>
            <p:cNvSpPr/>
            <p:nvPr/>
          </p:nvSpPr>
          <p:spPr>
            <a:xfrm>
              <a:off x="549375" y="2112757"/>
              <a:ext cx="1279425" cy="298670"/>
            </a:xfrm>
            <a:prstGeom prst="rect">
              <a:avLst/>
            </a:prstGeom>
            <a:solidFill>
              <a:srgbClr val="6E56A0"/>
            </a:solidFill>
            <a:ln>
              <a:solidFill>
                <a:srgbClr val="6E56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050" dirty="0" smtClean="0"/>
                <a:t>Operación</a:t>
              </a:r>
              <a:endParaRPr lang="es-MX" sz="1200" dirty="0"/>
            </a:p>
          </p:txBody>
        </p:sp>
        <p:sp>
          <p:nvSpPr>
            <p:cNvPr id="53" name="Rectángulo 52"/>
            <p:cNvSpPr/>
            <p:nvPr/>
          </p:nvSpPr>
          <p:spPr>
            <a:xfrm>
              <a:off x="549374" y="2411427"/>
              <a:ext cx="1279425" cy="2986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E56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>
                  <a:solidFill>
                    <a:schemeClr val="tx1"/>
                  </a:solidFill>
                </a:rPr>
                <a:t>$948’174,130</a:t>
              </a:r>
              <a:endParaRPr lang="es-MX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Grupo 53"/>
          <p:cNvGrpSpPr/>
          <p:nvPr/>
        </p:nvGrpSpPr>
        <p:grpSpPr>
          <a:xfrm>
            <a:off x="6108695" y="2461569"/>
            <a:ext cx="1279426" cy="597340"/>
            <a:chOff x="549374" y="2112757"/>
            <a:chExt cx="1279426" cy="597340"/>
          </a:xfrm>
        </p:grpSpPr>
        <p:sp>
          <p:nvSpPr>
            <p:cNvPr id="55" name="Rectángulo 54"/>
            <p:cNvSpPr/>
            <p:nvPr/>
          </p:nvSpPr>
          <p:spPr>
            <a:xfrm>
              <a:off x="549375" y="2112757"/>
              <a:ext cx="1279425" cy="29867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050" dirty="0" smtClean="0"/>
                <a:t>Servicios Personales (Cap. 1000)</a:t>
              </a:r>
              <a:endParaRPr lang="es-MX" sz="1050" dirty="0"/>
            </a:p>
          </p:txBody>
        </p:sp>
        <p:sp>
          <p:nvSpPr>
            <p:cNvPr id="56" name="Rectángulo 55"/>
            <p:cNvSpPr/>
            <p:nvPr/>
          </p:nvSpPr>
          <p:spPr>
            <a:xfrm>
              <a:off x="549374" y="2411427"/>
              <a:ext cx="1279425" cy="2986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>
                  <a:solidFill>
                    <a:schemeClr val="tx1"/>
                  </a:solidFill>
                </a:rPr>
                <a:t>$297’992,846</a:t>
              </a:r>
              <a:endParaRPr lang="es-MX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7" name="Grupo 56"/>
          <p:cNvGrpSpPr/>
          <p:nvPr/>
        </p:nvGrpSpPr>
        <p:grpSpPr>
          <a:xfrm>
            <a:off x="6108695" y="3341611"/>
            <a:ext cx="1279426" cy="597340"/>
            <a:chOff x="549374" y="2112757"/>
            <a:chExt cx="1279426" cy="597340"/>
          </a:xfrm>
        </p:grpSpPr>
        <p:sp>
          <p:nvSpPr>
            <p:cNvPr id="58" name="Rectángulo 57"/>
            <p:cNvSpPr/>
            <p:nvPr/>
          </p:nvSpPr>
          <p:spPr>
            <a:xfrm>
              <a:off x="549375" y="2112757"/>
              <a:ext cx="1279425" cy="29867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900" dirty="0" smtClean="0"/>
                <a:t>Gasto Corriente (Cap. 2000, 3000 y 5000)</a:t>
              </a:r>
              <a:endParaRPr lang="es-MX" sz="900" dirty="0"/>
            </a:p>
          </p:txBody>
        </p:sp>
        <p:sp>
          <p:nvSpPr>
            <p:cNvPr id="59" name="Rectángulo 58"/>
            <p:cNvSpPr/>
            <p:nvPr/>
          </p:nvSpPr>
          <p:spPr>
            <a:xfrm>
              <a:off x="549374" y="2411427"/>
              <a:ext cx="1279425" cy="2986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>
                  <a:solidFill>
                    <a:schemeClr val="tx1"/>
                  </a:solidFill>
                </a:rPr>
                <a:t>$1,053’721,418</a:t>
              </a:r>
              <a:endParaRPr lang="es-MX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0" name="Grupo 59"/>
          <p:cNvGrpSpPr/>
          <p:nvPr/>
        </p:nvGrpSpPr>
        <p:grpSpPr>
          <a:xfrm>
            <a:off x="6108695" y="4242291"/>
            <a:ext cx="1279426" cy="597340"/>
            <a:chOff x="549374" y="2112757"/>
            <a:chExt cx="1279426" cy="597340"/>
          </a:xfrm>
        </p:grpSpPr>
        <p:sp>
          <p:nvSpPr>
            <p:cNvPr id="61" name="Rectángulo 60"/>
            <p:cNvSpPr/>
            <p:nvPr/>
          </p:nvSpPr>
          <p:spPr>
            <a:xfrm>
              <a:off x="549375" y="2112757"/>
              <a:ext cx="1279425" cy="29867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800" dirty="0" smtClean="0"/>
                <a:t>Pensiones y Jubilaciones (Cap. 4000)</a:t>
              </a:r>
              <a:endParaRPr lang="es-MX" sz="800" dirty="0"/>
            </a:p>
          </p:txBody>
        </p:sp>
        <p:sp>
          <p:nvSpPr>
            <p:cNvPr id="62" name="Rectángulo 61"/>
            <p:cNvSpPr/>
            <p:nvPr/>
          </p:nvSpPr>
          <p:spPr>
            <a:xfrm>
              <a:off x="549374" y="2411427"/>
              <a:ext cx="1279425" cy="2986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>
                  <a:solidFill>
                    <a:schemeClr val="tx1"/>
                  </a:solidFill>
                </a:rPr>
                <a:t>$ 8,984’176,185</a:t>
              </a:r>
            </a:p>
          </p:txBody>
        </p:sp>
      </p:grpSp>
      <p:grpSp>
        <p:nvGrpSpPr>
          <p:cNvPr id="63" name="Grupo 62"/>
          <p:cNvGrpSpPr/>
          <p:nvPr/>
        </p:nvGrpSpPr>
        <p:grpSpPr>
          <a:xfrm>
            <a:off x="7712611" y="2941810"/>
            <a:ext cx="1279426" cy="597340"/>
            <a:chOff x="549374" y="2112757"/>
            <a:chExt cx="1279426" cy="597340"/>
          </a:xfrm>
        </p:grpSpPr>
        <p:sp>
          <p:nvSpPr>
            <p:cNvPr id="64" name="Rectángulo 63"/>
            <p:cNvSpPr/>
            <p:nvPr/>
          </p:nvSpPr>
          <p:spPr>
            <a:xfrm>
              <a:off x="549375" y="2112757"/>
              <a:ext cx="1279425" cy="29867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050" dirty="0" smtClean="0"/>
                <a:t>Servicios Médicos</a:t>
              </a:r>
              <a:endParaRPr lang="es-MX" sz="1050" dirty="0"/>
            </a:p>
          </p:txBody>
        </p:sp>
        <p:sp>
          <p:nvSpPr>
            <p:cNvPr id="65" name="Rectángulo 64"/>
            <p:cNvSpPr/>
            <p:nvPr/>
          </p:nvSpPr>
          <p:spPr>
            <a:xfrm>
              <a:off x="549374" y="2411427"/>
              <a:ext cx="1279425" cy="2986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>
                  <a:solidFill>
                    <a:schemeClr val="tx1"/>
                  </a:solidFill>
                </a:rPr>
                <a:t>$1,009’434,748</a:t>
              </a:r>
              <a:endParaRPr lang="es-MX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6" name="Grupo 65"/>
          <p:cNvGrpSpPr/>
          <p:nvPr/>
        </p:nvGrpSpPr>
        <p:grpSpPr>
          <a:xfrm>
            <a:off x="1831056" y="3600078"/>
            <a:ext cx="1279426" cy="597340"/>
            <a:chOff x="549374" y="2112757"/>
            <a:chExt cx="1279426" cy="597340"/>
          </a:xfrm>
        </p:grpSpPr>
        <p:sp>
          <p:nvSpPr>
            <p:cNvPr id="70" name="Rectángulo 69"/>
            <p:cNvSpPr/>
            <p:nvPr/>
          </p:nvSpPr>
          <p:spPr>
            <a:xfrm>
              <a:off x="549375" y="2112757"/>
              <a:ext cx="1279425" cy="298670"/>
            </a:xfrm>
            <a:prstGeom prst="rect">
              <a:avLst/>
            </a:prstGeom>
            <a:solidFill>
              <a:srgbClr val="6E56A0"/>
            </a:solidFill>
            <a:ln>
              <a:solidFill>
                <a:srgbClr val="6E56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050" dirty="0" smtClean="0"/>
                <a:t>Ingresos 2021</a:t>
              </a:r>
              <a:endParaRPr lang="es-MX" sz="1050" dirty="0"/>
            </a:p>
          </p:txBody>
        </p:sp>
        <p:sp>
          <p:nvSpPr>
            <p:cNvPr id="72" name="Rectángulo 71"/>
            <p:cNvSpPr/>
            <p:nvPr/>
          </p:nvSpPr>
          <p:spPr>
            <a:xfrm>
              <a:off x="549374" y="2411427"/>
              <a:ext cx="1279425" cy="2986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E56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>
                  <a:solidFill>
                    <a:schemeClr val="tx1"/>
                  </a:solidFill>
                </a:rPr>
                <a:t>$10,575’908,833</a:t>
              </a:r>
              <a:endParaRPr lang="es-MX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4" name="Grupo 73"/>
          <p:cNvGrpSpPr/>
          <p:nvPr/>
        </p:nvGrpSpPr>
        <p:grpSpPr>
          <a:xfrm>
            <a:off x="4592439" y="3600078"/>
            <a:ext cx="1279426" cy="597340"/>
            <a:chOff x="549374" y="2112757"/>
            <a:chExt cx="1279426" cy="597340"/>
          </a:xfrm>
        </p:grpSpPr>
        <p:sp>
          <p:nvSpPr>
            <p:cNvPr id="75" name="Rectángulo 74"/>
            <p:cNvSpPr/>
            <p:nvPr/>
          </p:nvSpPr>
          <p:spPr>
            <a:xfrm>
              <a:off x="549375" y="2112757"/>
              <a:ext cx="1279425" cy="29867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050" dirty="0" smtClean="0"/>
                <a:t>Egresos 2021</a:t>
              </a:r>
              <a:endParaRPr lang="es-MX" sz="1050" dirty="0"/>
            </a:p>
          </p:txBody>
        </p:sp>
        <p:sp>
          <p:nvSpPr>
            <p:cNvPr id="76" name="Rectángulo 75"/>
            <p:cNvSpPr/>
            <p:nvPr/>
          </p:nvSpPr>
          <p:spPr>
            <a:xfrm>
              <a:off x="549374" y="2411427"/>
              <a:ext cx="1279425" cy="2986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>
                  <a:solidFill>
                    <a:schemeClr val="tx1"/>
                  </a:solidFill>
                </a:rPr>
                <a:t>$10,338’740,449</a:t>
              </a:r>
              <a:endParaRPr lang="es-MX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77" name="Cerrar llave 76"/>
          <p:cNvSpPr/>
          <p:nvPr/>
        </p:nvSpPr>
        <p:spPr>
          <a:xfrm>
            <a:off x="7451058" y="2461568"/>
            <a:ext cx="194209" cy="1559367"/>
          </a:xfrm>
          <a:prstGeom prst="rightBrace">
            <a:avLst/>
          </a:prstGeom>
          <a:ln w="12700"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78" name="Grupo 77"/>
          <p:cNvGrpSpPr/>
          <p:nvPr/>
        </p:nvGrpSpPr>
        <p:grpSpPr>
          <a:xfrm>
            <a:off x="3211747" y="2605325"/>
            <a:ext cx="1279426" cy="597340"/>
            <a:chOff x="549374" y="2112757"/>
            <a:chExt cx="1279426" cy="597340"/>
          </a:xfrm>
        </p:grpSpPr>
        <p:sp>
          <p:nvSpPr>
            <p:cNvPr id="79" name="Rectángulo 78"/>
            <p:cNvSpPr/>
            <p:nvPr/>
          </p:nvSpPr>
          <p:spPr>
            <a:xfrm>
              <a:off x="549375" y="2112757"/>
              <a:ext cx="1279425" cy="29867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050" dirty="0" smtClean="0"/>
                <a:t>Balance 2021</a:t>
              </a:r>
              <a:endParaRPr lang="es-MX" sz="1050" dirty="0"/>
            </a:p>
          </p:txBody>
        </p:sp>
        <p:sp>
          <p:nvSpPr>
            <p:cNvPr id="80" name="Rectángulo 79"/>
            <p:cNvSpPr/>
            <p:nvPr/>
          </p:nvSpPr>
          <p:spPr>
            <a:xfrm>
              <a:off x="549374" y="2411427"/>
              <a:ext cx="1279425" cy="2986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>
                  <a:solidFill>
                    <a:schemeClr val="accent6"/>
                  </a:solidFill>
                </a:rPr>
                <a:t>$</a:t>
              </a:r>
              <a:r>
                <a:rPr lang="es-MX" sz="1200" dirty="0" smtClean="0">
                  <a:solidFill>
                    <a:schemeClr val="accent6"/>
                  </a:solidFill>
                </a:rPr>
                <a:t>237’168,384</a:t>
              </a:r>
              <a:endParaRPr lang="es-MX" sz="1200" dirty="0">
                <a:solidFill>
                  <a:schemeClr val="accent6"/>
                </a:solidFill>
              </a:endParaRPr>
            </a:p>
          </p:txBody>
        </p:sp>
      </p:grpSp>
      <p:cxnSp>
        <p:nvCxnSpPr>
          <p:cNvPr id="81" name="Conector angular 80"/>
          <p:cNvCxnSpPr>
            <a:stCxn id="70" idx="3"/>
            <a:endCxn id="80" idx="2"/>
          </p:cNvCxnSpPr>
          <p:nvPr/>
        </p:nvCxnSpPr>
        <p:spPr>
          <a:xfrm flipV="1">
            <a:off x="3110482" y="3202665"/>
            <a:ext cx="740978" cy="546748"/>
          </a:xfrm>
          <a:prstGeom prst="bentConnector2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ector angular 81"/>
          <p:cNvCxnSpPr>
            <a:stCxn id="75" idx="1"/>
            <a:endCxn id="80" idx="2"/>
          </p:cNvCxnSpPr>
          <p:nvPr/>
        </p:nvCxnSpPr>
        <p:spPr>
          <a:xfrm rot="10800000">
            <a:off x="3851460" y="3202665"/>
            <a:ext cx="740980" cy="546748"/>
          </a:xfrm>
          <a:prstGeom prst="bentConnector2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Cerrar llave 82"/>
          <p:cNvSpPr/>
          <p:nvPr/>
        </p:nvSpPr>
        <p:spPr>
          <a:xfrm>
            <a:off x="1675051" y="2610904"/>
            <a:ext cx="64737" cy="2595403"/>
          </a:xfrm>
          <a:prstGeom prst="rightBrac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4" name="Abrir llave 83"/>
          <p:cNvSpPr/>
          <p:nvPr/>
        </p:nvSpPr>
        <p:spPr>
          <a:xfrm>
            <a:off x="5972640" y="2461568"/>
            <a:ext cx="97726" cy="3225112"/>
          </a:xfrm>
          <a:prstGeom prst="leftBrac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85" name="Grupo 84"/>
          <p:cNvGrpSpPr/>
          <p:nvPr/>
        </p:nvGrpSpPr>
        <p:grpSpPr>
          <a:xfrm>
            <a:off x="6108695" y="5089340"/>
            <a:ext cx="1279426" cy="597340"/>
            <a:chOff x="549374" y="2112757"/>
            <a:chExt cx="1279426" cy="597340"/>
          </a:xfrm>
        </p:grpSpPr>
        <p:sp>
          <p:nvSpPr>
            <p:cNvPr id="86" name="Rectángulo 85"/>
            <p:cNvSpPr/>
            <p:nvPr/>
          </p:nvSpPr>
          <p:spPr>
            <a:xfrm>
              <a:off x="549375" y="2112757"/>
              <a:ext cx="1279425" cy="29867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800" dirty="0" smtClean="0"/>
                <a:t>Inversión Pública (Cap. 6000)</a:t>
              </a:r>
              <a:endParaRPr lang="es-MX" sz="800" dirty="0"/>
            </a:p>
          </p:txBody>
        </p:sp>
        <p:sp>
          <p:nvSpPr>
            <p:cNvPr id="87" name="Rectángulo 86"/>
            <p:cNvSpPr/>
            <p:nvPr/>
          </p:nvSpPr>
          <p:spPr>
            <a:xfrm>
              <a:off x="549374" y="2411427"/>
              <a:ext cx="1279425" cy="2986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>
                  <a:solidFill>
                    <a:schemeClr val="tx1"/>
                  </a:solidFill>
                </a:rPr>
                <a:t>$2’850,000</a:t>
              </a:r>
              <a:endParaRPr lang="es-MX" sz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74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 smtClean="0"/>
              <a:t>Proyecto de Presupuesto 2021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MX" dirty="0" smtClean="0"/>
              <a:t>Escenario </a:t>
            </a:r>
            <a:r>
              <a:rPr lang="es-MX" dirty="0" smtClean="0"/>
              <a:t>B </a:t>
            </a:r>
            <a:r>
              <a:rPr lang="es-MX" dirty="0" smtClean="0"/>
              <a:t>(2/4)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952" y="1141763"/>
            <a:ext cx="6840000" cy="5020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91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 smtClean="0"/>
              <a:t>Proyecto de Presupuesto 2021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MX" dirty="0" smtClean="0"/>
              <a:t>Escenario </a:t>
            </a:r>
            <a:r>
              <a:rPr lang="es-MX" dirty="0" smtClean="0"/>
              <a:t>B </a:t>
            </a:r>
            <a:r>
              <a:rPr lang="es-MX" dirty="0" smtClean="0"/>
              <a:t>(3/4)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300" y="1316272"/>
            <a:ext cx="6840000" cy="44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74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 smtClean="0"/>
              <a:t>Proyecto de Presupuesto 2021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MX" dirty="0" smtClean="0"/>
              <a:t>Escenario </a:t>
            </a:r>
            <a:r>
              <a:rPr lang="es-MX" dirty="0" smtClean="0"/>
              <a:t>B </a:t>
            </a:r>
            <a:r>
              <a:rPr lang="es-MX" dirty="0" smtClean="0"/>
              <a:t>(4/4)</a:t>
            </a:r>
            <a:endParaRPr lang="es-MX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s-MX" dirty="0" smtClean="0"/>
              <a:t>Detalle de procesos licitatorios 2020: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296" y="1712432"/>
            <a:ext cx="6840000" cy="478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05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 smtClean="0"/>
              <a:t>Proyecto de Presupuesto 2021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MX" dirty="0" smtClean="0"/>
              <a:t>Expectativa de Cierre Presupuestal 2020 (cifras al 31 de octubre)</a:t>
            </a:r>
            <a:endParaRPr lang="es-MX" dirty="0"/>
          </a:p>
        </p:txBody>
      </p:sp>
      <p:sp>
        <p:nvSpPr>
          <p:cNvPr id="24" name="Marcador de texto 2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r>
              <a:rPr lang="es-MX" sz="1100" b="1" dirty="0" smtClean="0"/>
              <a:t>Notas:</a:t>
            </a:r>
          </a:p>
          <a:p>
            <a:pPr marL="228600" indent="-228600">
              <a:buAutoNum type="arabicParenR"/>
            </a:pPr>
            <a:r>
              <a:rPr lang="es-MX" sz="1100" dirty="0" smtClean="0"/>
              <a:t>La reducción en la recaudación de ingresos es generada principalmente por la falta de recuperación en el rubro de </a:t>
            </a:r>
            <a:r>
              <a:rPr lang="es-MX" sz="1100" i="1" dirty="0" smtClean="0"/>
              <a:t>“Venta de Bienes Inmuebles”</a:t>
            </a:r>
            <a:r>
              <a:rPr lang="es-MX" sz="1100" dirty="0" smtClean="0"/>
              <a:t> </a:t>
            </a:r>
            <a:r>
              <a:rPr lang="es-MX" sz="1100" i="1" dirty="0" smtClean="0"/>
              <a:t>(Fideicomisos)</a:t>
            </a:r>
            <a:r>
              <a:rPr lang="es-MX" sz="1100" dirty="0" smtClean="0"/>
              <a:t> por un monto de $869 </a:t>
            </a:r>
            <a:r>
              <a:rPr lang="es-MX" sz="1100" dirty="0" err="1" smtClean="0"/>
              <a:t>mdp</a:t>
            </a:r>
            <a:r>
              <a:rPr lang="es-MX" sz="1100" dirty="0" smtClean="0"/>
              <a:t>, así como por la baja en la colocación de préstamos y las tasas de interés por un monto de $220 </a:t>
            </a:r>
            <a:r>
              <a:rPr lang="es-MX" sz="1100" dirty="0" err="1" smtClean="0"/>
              <a:t>mdp</a:t>
            </a:r>
            <a:r>
              <a:rPr lang="es-MX" sz="1100" dirty="0" smtClean="0"/>
              <a:t>. En contraparte la compensación de los ingresos es producto de un alza en el rubro de </a:t>
            </a:r>
            <a:r>
              <a:rPr lang="es-MX" sz="1100" i="1" dirty="0" smtClean="0"/>
              <a:t>“Aprovechamientos Financieros”</a:t>
            </a:r>
            <a:r>
              <a:rPr lang="es-MX" sz="1100" dirty="0" smtClean="0"/>
              <a:t> por $200 </a:t>
            </a:r>
            <a:r>
              <a:rPr lang="es-MX" sz="1100" dirty="0" err="1" smtClean="0"/>
              <a:t>mdp</a:t>
            </a:r>
            <a:r>
              <a:rPr lang="es-MX" sz="1100" dirty="0" smtClean="0"/>
              <a:t> y </a:t>
            </a:r>
            <a:r>
              <a:rPr lang="es-MX" sz="1100" i="1" dirty="0" smtClean="0"/>
              <a:t>“Recuperaciones de Capital”</a:t>
            </a:r>
            <a:r>
              <a:rPr lang="es-MX" sz="1100" dirty="0" smtClean="0"/>
              <a:t> por 482 </a:t>
            </a:r>
            <a:r>
              <a:rPr lang="es-MX" sz="1100" dirty="0" err="1" smtClean="0"/>
              <a:t>mdp</a:t>
            </a:r>
            <a:r>
              <a:rPr lang="es-MX" sz="1100" dirty="0" smtClean="0"/>
              <a:t>.</a:t>
            </a:r>
          </a:p>
          <a:p>
            <a:pPr marL="228600" indent="-228600">
              <a:buAutoNum type="arabicParenR"/>
            </a:pPr>
            <a:r>
              <a:rPr lang="es-MX" sz="1100" dirty="0" smtClean="0"/>
              <a:t>El subejercicio estimado es generado por una caída en la colocación de Préstamos (Capítulo 7000) por 2,778 </a:t>
            </a:r>
            <a:r>
              <a:rPr lang="es-MX" sz="1100" dirty="0" err="1" smtClean="0"/>
              <a:t>mdp</a:t>
            </a:r>
            <a:r>
              <a:rPr lang="es-MX" sz="1100" dirty="0" smtClean="0"/>
              <a:t>, Pensiones y Jubilaciones (Capítulo 4000) por 366 </a:t>
            </a:r>
            <a:r>
              <a:rPr lang="es-MX" sz="1100" dirty="0" err="1" smtClean="0"/>
              <a:t>mdp</a:t>
            </a:r>
            <a:r>
              <a:rPr lang="es-MX" sz="1100" dirty="0" smtClean="0"/>
              <a:t> y partidas de Servicios Médicos (2531 y 3992) por un monto aproximado a los 347 </a:t>
            </a:r>
            <a:r>
              <a:rPr lang="es-MX" sz="1100" dirty="0" err="1" smtClean="0"/>
              <a:t>mdp</a:t>
            </a:r>
            <a:r>
              <a:rPr lang="es-MX" sz="1100" dirty="0" smtClean="0"/>
              <a:t>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549375" y="2112757"/>
            <a:ext cx="1577947" cy="429104"/>
          </a:xfrm>
          <a:prstGeom prst="rect">
            <a:avLst/>
          </a:prstGeom>
          <a:solidFill>
            <a:srgbClr val="6E56A0"/>
          </a:solidFill>
          <a:ln>
            <a:solidFill>
              <a:srgbClr val="6E56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Ingresos</a:t>
            </a:r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549375" y="2875670"/>
            <a:ext cx="1577947" cy="429104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Egresos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2606404" y="1409960"/>
            <a:ext cx="1369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u="sng" dirty="0" smtClean="0"/>
              <a:t>Presupuesto</a:t>
            </a:r>
            <a:endParaRPr lang="es-MX" b="1" u="sng" dirty="0"/>
          </a:p>
        </p:txBody>
      </p:sp>
      <p:sp>
        <p:nvSpPr>
          <p:cNvPr id="10" name="CuadroTexto 9"/>
          <p:cNvSpPr txBox="1"/>
          <p:nvPr/>
        </p:nvSpPr>
        <p:spPr>
          <a:xfrm>
            <a:off x="4525925" y="1409960"/>
            <a:ext cx="1282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u="sng" dirty="0" smtClean="0"/>
              <a:t>Expectativa</a:t>
            </a:r>
            <a:endParaRPr lang="es-MX" b="1" u="sng" dirty="0"/>
          </a:p>
        </p:txBody>
      </p:sp>
      <p:sp>
        <p:nvSpPr>
          <p:cNvPr id="11" name="CuadroTexto 10"/>
          <p:cNvSpPr txBox="1"/>
          <p:nvPr/>
        </p:nvSpPr>
        <p:spPr>
          <a:xfrm>
            <a:off x="2348734" y="2104664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$20,785’336,647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4286404" y="2111406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$20,449’179,021</a:t>
            </a:r>
            <a:endParaRPr lang="es-MX" baseline="30000" dirty="0"/>
          </a:p>
        </p:txBody>
      </p:sp>
      <p:sp>
        <p:nvSpPr>
          <p:cNvPr id="13" name="CuadroTexto 12"/>
          <p:cNvSpPr txBox="1"/>
          <p:nvPr/>
        </p:nvSpPr>
        <p:spPr>
          <a:xfrm>
            <a:off x="2348734" y="2910550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$20,785’336,647</a:t>
            </a:r>
            <a:endParaRPr lang="es-MX" dirty="0"/>
          </a:p>
        </p:txBody>
      </p:sp>
      <p:sp>
        <p:nvSpPr>
          <p:cNvPr id="14" name="CuadroTexto 13"/>
          <p:cNvSpPr txBox="1"/>
          <p:nvPr/>
        </p:nvSpPr>
        <p:spPr>
          <a:xfrm>
            <a:off x="4286403" y="2910550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$17,199’032,625</a:t>
            </a:r>
            <a:endParaRPr lang="es-MX" baseline="30000" dirty="0"/>
          </a:p>
        </p:txBody>
      </p:sp>
      <p:sp>
        <p:nvSpPr>
          <p:cNvPr id="15" name="Menos 14"/>
          <p:cNvSpPr/>
          <p:nvPr/>
        </p:nvSpPr>
        <p:spPr>
          <a:xfrm>
            <a:off x="1108733" y="2559397"/>
            <a:ext cx="459229" cy="294215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6" name="Igual que 15"/>
          <p:cNvSpPr/>
          <p:nvPr/>
        </p:nvSpPr>
        <p:spPr>
          <a:xfrm>
            <a:off x="1108733" y="3383382"/>
            <a:ext cx="501706" cy="343667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549373" y="3795941"/>
            <a:ext cx="1577947" cy="429104"/>
          </a:xfrm>
          <a:prstGeom prst="rect">
            <a:avLst/>
          </a:prstGeom>
          <a:solidFill>
            <a:schemeClr val="accent5"/>
          </a:solidFill>
          <a:ln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Balance</a:t>
            </a:r>
            <a:endParaRPr lang="es-MX" dirty="0"/>
          </a:p>
        </p:txBody>
      </p:sp>
      <p:sp>
        <p:nvSpPr>
          <p:cNvPr id="18" name="CuadroTexto 17"/>
          <p:cNvSpPr txBox="1"/>
          <p:nvPr/>
        </p:nvSpPr>
        <p:spPr>
          <a:xfrm>
            <a:off x="3019003" y="382582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$0</a:t>
            </a:r>
            <a:endParaRPr lang="es-MX" b="1" dirty="0"/>
          </a:p>
        </p:txBody>
      </p:sp>
      <p:sp>
        <p:nvSpPr>
          <p:cNvPr id="19" name="CuadroTexto 18"/>
          <p:cNvSpPr txBox="1"/>
          <p:nvPr/>
        </p:nvSpPr>
        <p:spPr>
          <a:xfrm>
            <a:off x="4343523" y="3825827"/>
            <a:ext cx="1649811" cy="369332"/>
          </a:xfrm>
          <a:prstGeom prst="rect">
            <a:avLst/>
          </a:prstGeom>
          <a:noFill/>
          <a:ln w="28575">
            <a:solidFill>
              <a:schemeClr val="accent6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s-MX" b="1" dirty="0" smtClean="0"/>
              <a:t>$3,250’146,396</a:t>
            </a:r>
            <a:endParaRPr lang="es-MX" b="1" dirty="0"/>
          </a:p>
        </p:txBody>
      </p:sp>
      <p:sp>
        <p:nvSpPr>
          <p:cNvPr id="20" name="CuadroTexto 19"/>
          <p:cNvSpPr txBox="1"/>
          <p:nvPr/>
        </p:nvSpPr>
        <p:spPr>
          <a:xfrm>
            <a:off x="6544615" y="1409960"/>
            <a:ext cx="1155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u="sng" dirty="0" smtClean="0"/>
              <a:t>Diferencia</a:t>
            </a:r>
            <a:endParaRPr lang="es-MX" b="1" u="sng" dirty="0"/>
          </a:p>
        </p:txBody>
      </p:sp>
      <p:sp>
        <p:nvSpPr>
          <p:cNvPr id="21" name="CuadroTexto 20"/>
          <p:cNvSpPr txBox="1"/>
          <p:nvPr/>
        </p:nvSpPr>
        <p:spPr>
          <a:xfrm>
            <a:off x="6377685" y="2124892"/>
            <a:ext cx="165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FF0000"/>
                </a:solidFill>
              </a:rPr>
              <a:t>$336’157,620 </a:t>
            </a:r>
            <a:r>
              <a:rPr lang="es-MX" baseline="30000" dirty="0"/>
              <a:t>1</a:t>
            </a:r>
            <a:r>
              <a:rPr lang="es-MX" baseline="30000" dirty="0" smtClean="0"/>
              <a:t>)</a:t>
            </a:r>
            <a:endParaRPr lang="es-MX" baseline="30000" dirty="0"/>
          </a:p>
        </p:txBody>
      </p:sp>
      <p:sp>
        <p:nvSpPr>
          <p:cNvPr id="22" name="CuadroTexto 21"/>
          <p:cNvSpPr txBox="1"/>
          <p:nvPr/>
        </p:nvSpPr>
        <p:spPr>
          <a:xfrm>
            <a:off x="6202957" y="2910550"/>
            <a:ext cx="1827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$3,588’704,020 </a:t>
            </a:r>
            <a:r>
              <a:rPr lang="es-MX" baseline="30000" dirty="0"/>
              <a:t>2</a:t>
            </a:r>
            <a:r>
              <a:rPr lang="es-MX" baseline="30000" dirty="0" smtClean="0"/>
              <a:t>)</a:t>
            </a:r>
            <a:endParaRPr lang="es-MX" baseline="30000" dirty="0"/>
          </a:p>
        </p:txBody>
      </p:sp>
      <p:sp>
        <p:nvSpPr>
          <p:cNvPr id="25" name="CuadroTexto 24"/>
          <p:cNvSpPr txBox="1"/>
          <p:nvPr/>
        </p:nvSpPr>
        <p:spPr>
          <a:xfrm>
            <a:off x="4341215" y="3518942"/>
            <a:ext cx="16473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b="1" dirty="0" smtClean="0">
                <a:solidFill>
                  <a:schemeClr val="accent6">
                    <a:lumMod val="50000"/>
                  </a:schemeClr>
                </a:solidFill>
              </a:rPr>
              <a:t>Superávit Presupuestal</a:t>
            </a:r>
            <a:endParaRPr lang="es-MX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25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 smtClean="0"/>
              <a:t>Proyecto de Presupuesto 2021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MX" dirty="0" smtClean="0"/>
              <a:t>Ingresos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65" y="1319788"/>
            <a:ext cx="8930739" cy="4087331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6916507" y="5670236"/>
            <a:ext cx="19607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100" i="1" dirty="0" smtClean="0">
                <a:solidFill>
                  <a:srgbClr val="7030A0"/>
                </a:solidFill>
              </a:rPr>
              <a:t>(Ver notas en siguiente página)</a:t>
            </a:r>
            <a:endParaRPr lang="es-MX" sz="1100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33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 smtClean="0"/>
              <a:t>Proyecto de Presupuesto 2021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MX" dirty="0" smtClean="0"/>
              <a:t>Consideraciones para el ingreso: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es-MX" sz="1200" dirty="0" smtClean="0"/>
              <a:t>En el rubro de Aportaciones se pronostica un crecimiento del 2.77% considerando los últimos dos ejercicios (2019 – 2020), mismos en los que se ve reflejada una estabilidad en las aportaciones de empleados y EPP al 32% de conformidad con la Ley del Instituto.</a:t>
            </a:r>
          </a:p>
          <a:p>
            <a:pPr marL="342900" indent="-342900">
              <a:buAutoNum type="arabicPeriod"/>
            </a:pPr>
            <a:r>
              <a:rPr lang="es-MX" sz="1200" dirty="0" smtClean="0"/>
              <a:t>En el rubro de Préstamos se consideran las siguientes premisas:</a:t>
            </a:r>
          </a:p>
          <a:p>
            <a:pPr marL="342900" indent="-342900">
              <a:buAutoNum type="arabicPeriod"/>
            </a:pPr>
            <a:endParaRPr lang="es-MX" sz="1200" dirty="0"/>
          </a:p>
          <a:p>
            <a:pPr marL="342900" indent="-342900">
              <a:buAutoNum type="arabicPeriod"/>
            </a:pPr>
            <a:endParaRPr lang="es-MX" sz="1200" dirty="0" smtClean="0"/>
          </a:p>
          <a:p>
            <a:pPr marL="342900" indent="-342900">
              <a:buAutoNum type="arabicPeriod"/>
            </a:pPr>
            <a:endParaRPr lang="es-MX" sz="1200" dirty="0"/>
          </a:p>
          <a:p>
            <a:pPr marL="342900" indent="-342900">
              <a:buAutoNum type="arabicPeriod"/>
            </a:pPr>
            <a:endParaRPr lang="es-MX" sz="1200" dirty="0" smtClean="0"/>
          </a:p>
          <a:p>
            <a:pPr marL="342900" indent="-342900">
              <a:buAutoNum type="arabicPeriod"/>
            </a:pPr>
            <a:endParaRPr lang="es-MX" sz="1200" dirty="0"/>
          </a:p>
          <a:p>
            <a:pPr marL="342900" indent="-342900">
              <a:buAutoNum type="arabicPeriod"/>
            </a:pPr>
            <a:endParaRPr lang="es-MX" sz="1200" dirty="0" smtClean="0"/>
          </a:p>
          <a:p>
            <a:pPr marL="342900" indent="-342900">
              <a:buAutoNum type="arabicPeriod"/>
            </a:pPr>
            <a:endParaRPr lang="es-MX" sz="1200" dirty="0"/>
          </a:p>
          <a:p>
            <a:pPr marL="342900" indent="-342900">
              <a:buAutoNum type="arabicPeriod"/>
            </a:pPr>
            <a:endParaRPr lang="es-MX" sz="1200" dirty="0" smtClean="0"/>
          </a:p>
          <a:p>
            <a:pPr marL="342900" indent="-342900">
              <a:buAutoNum type="arabicPeriod"/>
            </a:pPr>
            <a:r>
              <a:rPr lang="es-MX" sz="1200" dirty="0" smtClean="0"/>
              <a:t>En el rubro de ingresos derivados de la Operación, se solicitó a cada una de las áreas generadoras su estimación de ingresos, mismas que corresponden principalmente a las áreas de Inversiones, Arrendamientos de Inmuebles, Fideicomisos y Centros de Servicio. </a:t>
            </a:r>
          </a:p>
          <a:p>
            <a:pPr marL="342900" indent="-342900">
              <a:buAutoNum type="arabicPeriod"/>
            </a:pPr>
            <a:r>
              <a:rPr lang="es-MX" sz="1200" dirty="0" smtClean="0"/>
              <a:t>La Recuperación de Capital derivada de los préstamos se omite para el presupuesto de ingresos 2021, no obstante dicha recuperación asciende a los $8,473’866,786.</a:t>
            </a:r>
            <a:endParaRPr lang="es-MX" sz="1200" dirty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496658"/>
              </p:ext>
            </p:extLst>
          </p:nvPr>
        </p:nvGraphicFramePr>
        <p:xfrm>
          <a:off x="1338349" y="2303308"/>
          <a:ext cx="6096000" cy="205486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050" dirty="0" smtClean="0"/>
                        <a:t>Préstamo</a:t>
                      </a:r>
                      <a:endParaRPr lang="es-MX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50" dirty="0" smtClean="0"/>
                        <a:t>Monto a colocar 2021</a:t>
                      </a:r>
                      <a:endParaRPr lang="es-MX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50" dirty="0" smtClean="0"/>
                        <a:t>Tasa ponderada de recuperación</a:t>
                      </a:r>
                      <a:endParaRPr lang="es-MX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50" dirty="0" smtClean="0"/>
                        <a:t>Plazo estimado de recuperación</a:t>
                      </a:r>
                      <a:endParaRPr lang="es-MX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50" dirty="0" smtClean="0"/>
                        <a:t>Fondo de Garantía promedio de recuperación</a:t>
                      </a:r>
                      <a:endParaRPr lang="es-MX" sz="105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050" dirty="0" smtClean="0"/>
                        <a:t>PCP</a:t>
                      </a:r>
                      <a:endParaRPr lang="es-MX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50" dirty="0" smtClean="0"/>
                        <a:t>$8’750,000,000</a:t>
                      </a:r>
                      <a:endParaRPr lang="es-MX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50" dirty="0" smtClean="0"/>
                        <a:t>4.84%</a:t>
                      </a:r>
                      <a:endParaRPr lang="es-MX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50" dirty="0" smtClean="0"/>
                        <a:t>39 quincenas</a:t>
                      </a:r>
                      <a:endParaRPr lang="es-MX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50" dirty="0" smtClean="0"/>
                        <a:t>1%</a:t>
                      </a:r>
                      <a:endParaRPr lang="es-MX" sz="105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050" dirty="0" smtClean="0"/>
                        <a:t>PMP</a:t>
                      </a:r>
                      <a:endParaRPr lang="es-MX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50" dirty="0" smtClean="0"/>
                        <a:t>$220’000,000</a:t>
                      </a:r>
                      <a:endParaRPr lang="es-MX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50" dirty="0" smtClean="0"/>
                        <a:t>11.73%</a:t>
                      </a:r>
                      <a:endParaRPr lang="es-MX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50" dirty="0" smtClean="0"/>
                        <a:t>90 Quincenas</a:t>
                      </a:r>
                      <a:endParaRPr lang="es-MX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50" dirty="0" smtClean="0"/>
                        <a:t>1%</a:t>
                      </a:r>
                      <a:endParaRPr lang="es-MX" sz="105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050" dirty="0" smtClean="0"/>
                        <a:t>PLMP</a:t>
                      </a:r>
                      <a:endParaRPr lang="es-MX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50" dirty="0" smtClean="0"/>
                        <a:t>$750’000,000</a:t>
                      </a:r>
                      <a:endParaRPr lang="es-MX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50" dirty="0" smtClean="0"/>
                        <a:t>9.85%</a:t>
                      </a:r>
                      <a:endParaRPr lang="es-MX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50" dirty="0" smtClean="0"/>
                        <a:t>157 Quincenas</a:t>
                      </a:r>
                      <a:endParaRPr lang="es-MX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50" dirty="0" smtClean="0"/>
                        <a:t>0.086%</a:t>
                      </a:r>
                      <a:endParaRPr lang="es-MX" sz="105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050" dirty="0" smtClean="0"/>
                        <a:t>PH</a:t>
                      </a:r>
                      <a:endParaRPr lang="es-MX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50" dirty="0" smtClean="0"/>
                        <a:t>$420’000,000</a:t>
                      </a:r>
                      <a:endParaRPr lang="es-MX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50" dirty="0" smtClean="0"/>
                        <a:t>10.05%</a:t>
                      </a:r>
                      <a:endParaRPr lang="es-MX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50" dirty="0" smtClean="0"/>
                        <a:t>332 Quincenas</a:t>
                      </a:r>
                      <a:endParaRPr lang="es-MX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50" dirty="0" smtClean="0"/>
                        <a:t>0.079%</a:t>
                      </a:r>
                      <a:endParaRPr lang="es-MX" sz="105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851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 smtClean="0"/>
              <a:t>Proyecto de Presupuesto 2021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MX" dirty="0" smtClean="0"/>
              <a:t>Escenario A (1/5)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s-MX" dirty="0"/>
              <a:t>El </a:t>
            </a:r>
            <a:r>
              <a:rPr lang="es-MX" b="1" dirty="0"/>
              <a:t>Escenario </a:t>
            </a:r>
            <a:r>
              <a:rPr lang="es-MX" b="1" dirty="0" smtClean="0"/>
              <a:t>A </a:t>
            </a:r>
            <a:r>
              <a:rPr lang="es-MX" b="1" dirty="0"/>
              <a:t>del Proyecto de Presupuesto 2021</a:t>
            </a:r>
            <a:r>
              <a:rPr lang="es-MX" dirty="0"/>
              <a:t> del Instituto, </a:t>
            </a:r>
            <a:r>
              <a:rPr lang="es-MX" dirty="0" smtClean="0"/>
              <a:t>considera </a:t>
            </a:r>
            <a:r>
              <a:rPr lang="es-MX" dirty="0"/>
              <a:t>el 100% de los requerimientos realizados por cada una de las Unidades Responsables (incluidos Proyectos y 6 procesos licitatorios que se encuentran activos y que por sus características no es posible su conclusión en el ejercicio 2020); así como el escenario del estudio actuarial (medio) para el pago de Pensiones y Jubilaciones, distribuido de la siguiente manera: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317952" y="2674025"/>
            <a:ext cx="1279426" cy="597340"/>
            <a:chOff x="549374" y="2112757"/>
            <a:chExt cx="1279426" cy="597340"/>
          </a:xfrm>
        </p:grpSpPr>
        <p:sp>
          <p:nvSpPr>
            <p:cNvPr id="5" name="Rectángulo 4"/>
            <p:cNvSpPr/>
            <p:nvPr/>
          </p:nvSpPr>
          <p:spPr>
            <a:xfrm>
              <a:off x="549375" y="2112757"/>
              <a:ext cx="1279425" cy="298670"/>
            </a:xfrm>
            <a:prstGeom prst="rect">
              <a:avLst/>
            </a:prstGeom>
            <a:solidFill>
              <a:srgbClr val="6E56A0"/>
            </a:solidFill>
            <a:ln>
              <a:solidFill>
                <a:srgbClr val="6E56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050" dirty="0" smtClean="0"/>
                <a:t>Aportaciones</a:t>
              </a:r>
              <a:endParaRPr lang="es-MX" sz="1050" dirty="0"/>
            </a:p>
          </p:txBody>
        </p:sp>
        <p:sp>
          <p:nvSpPr>
            <p:cNvPr id="6" name="Rectángulo 5"/>
            <p:cNvSpPr/>
            <p:nvPr/>
          </p:nvSpPr>
          <p:spPr>
            <a:xfrm>
              <a:off x="549374" y="2411427"/>
              <a:ext cx="1279425" cy="2986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E56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>
                  <a:solidFill>
                    <a:schemeClr val="tx1"/>
                  </a:solidFill>
                </a:rPr>
                <a:t>$7,612’711,459</a:t>
              </a:r>
              <a:endParaRPr lang="es-MX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upo 7"/>
          <p:cNvGrpSpPr/>
          <p:nvPr/>
        </p:nvGrpSpPr>
        <p:grpSpPr>
          <a:xfrm>
            <a:off x="317952" y="3812534"/>
            <a:ext cx="1279426" cy="597340"/>
            <a:chOff x="549374" y="2112757"/>
            <a:chExt cx="1279426" cy="597340"/>
          </a:xfrm>
        </p:grpSpPr>
        <p:sp>
          <p:nvSpPr>
            <p:cNvPr id="9" name="Rectángulo 8"/>
            <p:cNvSpPr/>
            <p:nvPr/>
          </p:nvSpPr>
          <p:spPr>
            <a:xfrm>
              <a:off x="549375" y="2112757"/>
              <a:ext cx="1279425" cy="298670"/>
            </a:xfrm>
            <a:prstGeom prst="rect">
              <a:avLst/>
            </a:prstGeom>
            <a:solidFill>
              <a:srgbClr val="6E56A0"/>
            </a:solidFill>
            <a:ln>
              <a:solidFill>
                <a:srgbClr val="6E56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050" dirty="0" smtClean="0"/>
                <a:t>Interés y Fondo de Garantía Préstamos</a:t>
              </a:r>
              <a:endParaRPr lang="es-MX" sz="1050" dirty="0"/>
            </a:p>
          </p:txBody>
        </p:sp>
        <p:sp>
          <p:nvSpPr>
            <p:cNvPr id="10" name="Rectángulo 9"/>
            <p:cNvSpPr/>
            <p:nvPr/>
          </p:nvSpPr>
          <p:spPr>
            <a:xfrm>
              <a:off x="549374" y="2411427"/>
              <a:ext cx="1279425" cy="2986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E56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>
                  <a:solidFill>
                    <a:schemeClr val="tx1"/>
                  </a:solidFill>
                </a:rPr>
                <a:t>$2,015’023,243</a:t>
              </a:r>
              <a:endParaRPr lang="es-MX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upo 10"/>
          <p:cNvGrpSpPr/>
          <p:nvPr/>
        </p:nvGrpSpPr>
        <p:grpSpPr>
          <a:xfrm>
            <a:off x="317952" y="5120093"/>
            <a:ext cx="1279426" cy="597340"/>
            <a:chOff x="549374" y="2112757"/>
            <a:chExt cx="1279426" cy="597340"/>
          </a:xfrm>
        </p:grpSpPr>
        <p:sp>
          <p:nvSpPr>
            <p:cNvPr id="12" name="Rectángulo 11"/>
            <p:cNvSpPr/>
            <p:nvPr/>
          </p:nvSpPr>
          <p:spPr>
            <a:xfrm>
              <a:off x="549375" y="2112757"/>
              <a:ext cx="1279425" cy="298670"/>
            </a:xfrm>
            <a:prstGeom prst="rect">
              <a:avLst/>
            </a:prstGeom>
            <a:solidFill>
              <a:srgbClr val="6E56A0"/>
            </a:solidFill>
            <a:ln>
              <a:solidFill>
                <a:srgbClr val="6E56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050" dirty="0" smtClean="0"/>
                <a:t>Operación</a:t>
              </a:r>
              <a:endParaRPr lang="es-MX" sz="1200" dirty="0"/>
            </a:p>
          </p:txBody>
        </p:sp>
        <p:sp>
          <p:nvSpPr>
            <p:cNvPr id="13" name="Rectángulo 12"/>
            <p:cNvSpPr/>
            <p:nvPr/>
          </p:nvSpPr>
          <p:spPr>
            <a:xfrm>
              <a:off x="549374" y="2411427"/>
              <a:ext cx="1279425" cy="2986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E56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>
                  <a:solidFill>
                    <a:schemeClr val="tx1"/>
                  </a:solidFill>
                </a:rPr>
                <a:t>$948’174,130</a:t>
              </a:r>
              <a:endParaRPr lang="es-MX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upo 16"/>
          <p:cNvGrpSpPr/>
          <p:nvPr/>
        </p:nvGrpSpPr>
        <p:grpSpPr>
          <a:xfrm>
            <a:off x="6108695" y="2674025"/>
            <a:ext cx="1279426" cy="597340"/>
            <a:chOff x="549374" y="2112757"/>
            <a:chExt cx="1279426" cy="597340"/>
          </a:xfrm>
        </p:grpSpPr>
        <p:sp>
          <p:nvSpPr>
            <p:cNvPr id="18" name="Rectángulo 17"/>
            <p:cNvSpPr/>
            <p:nvPr/>
          </p:nvSpPr>
          <p:spPr>
            <a:xfrm>
              <a:off x="549375" y="2112757"/>
              <a:ext cx="1279425" cy="29867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050" dirty="0" smtClean="0"/>
                <a:t>Servicios Personales (Cap. 1000)</a:t>
              </a:r>
              <a:endParaRPr lang="es-MX" sz="1050" dirty="0"/>
            </a:p>
          </p:txBody>
        </p:sp>
        <p:sp>
          <p:nvSpPr>
            <p:cNvPr id="19" name="Rectángulo 18"/>
            <p:cNvSpPr/>
            <p:nvPr/>
          </p:nvSpPr>
          <p:spPr>
            <a:xfrm>
              <a:off x="549374" y="2411427"/>
              <a:ext cx="1279425" cy="2986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>
                  <a:solidFill>
                    <a:schemeClr val="tx1"/>
                  </a:solidFill>
                </a:rPr>
                <a:t>$297’992,846</a:t>
              </a:r>
              <a:endParaRPr lang="es-MX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upo 19"/>
          <p:cNvGrpSpPr/>
          <p:nvPr/>
        </p:nvGrpSpPr>
        <p:grpSpPr>
          <a:xfrm>
            <a:off x="6108695" y="3554067"/>
            <a:ext cx="1279426" cy="597340"/>
            <a:chOff x="549374" y="2112757"/>
            <a:chExt cx="1279426" cy="597340"/>
          </a:xfrm>
        </p:grpSpPr>
        <p:sp>
          <p:nvSpPr>
            <p:cNvPr id="21" name="Rectángulo 20"/>
            <p:cNvSpPr/>
            <p:nvPr/>
          </p:nvSpPr>
          <p:spPr>
            <a:xfrm>
              <a:off x="549375" y="2112757"/>
              <a:ext cx="1279425" cy="29867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900" dirty="0" smtClean="0"/>
                <a:t>Gasto Corriente (Cap. 2000, 3000 y 5000)</a:t>
              </a:r>
              <a:endParaRPr lang="es-MX" sz="900" dirty="0"/>
            </a:p>
          </p:txBody>
        </p:sp>
        <p:sp>
          <p:nvSpPr>
            <p:cNvPr id="22" name="Rectángulo 21"/>
            <p:cNvSpPr/>
            <p:nvPr/>
          </p:nvSpPr>
          <p:spPr>
            <a:xfrm>
              <a:off x="549374" y="2411427"/>
              <a:ext cx="1279425" cy="2986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>
                  <a:solidFill>
                    <a:schemeClr val="tx1"/>
                  </a:solidFill>
                </a:rPr>
                <a:t>$1,288’105,772</a:t>
              </a:r>
              <a:endParaRPr lang="es-MX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Grupo 25"/>
          <p:cNvGrpSpPr/>
          <p:nvPr/>
        </p:nvGrpSpPr>
        <p:grpSpPr>
          <a:xfrm>
            <a:off x="6108695" y="4454747"/>
            <a:ext cx="1279426" cy="597340"/>
            <a:chOff x="549374" y="2112757"/>
            <a:chExt cx="1279426" cy="597340"/>
          </a:xfrm>
        </p:grpSpPr>
        <p:sp>
          <p:nvSpPr>
            <p:cNvPr id="27" name="Rectángulo 26"/>
            <p:cNvSpPr/>
            <p:nvPr/>
          </p:nvSpPr>
          <p:spPr>
            <a:xfrm>
              <a:off x="549375" y="2112757"/>
              <a:ext cx="1279425" cy="29867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800" dirty="0" smtClean="0"/>
                <a:t>Pensiones y Jubilaciones (Cap. 4000)</a:t>
              </a:r>
              <a:endParaRPr lang="es-MX" sz="800" dirty="0"/>
            </a:p>
          </p:txBody>
        </p:sp>
        <p:sp>
          <p:nvSpPr>
            <p:cNvPr id="28" name="Rectángulo 27"/>
            <p:cNvSpPr/>
            <p:nvPr/>
          </p:nvSpPr>
          <p:spPr>
            <a:xfrm>
              <a:off x="549374" y="2411427"/>
              <a:ext cx="1279425" cy="2986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>
                  <a:solidFill>
                    <a:schemeClr val="tx1"/>
                  </a:solidFill>
                </a:rPr>
                <a:t>$9,389’674,329</a:t>
              </a:r>
              <a:endParaRPr lang="es-MX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Grupo 32"/>
          <p:cNvGrpSpPr/>
          <p:nvPr/>
        </p:nvGrpSpPr>
        <p:grpSpPr>
          <a:xfrm>
            <a:off x="7712611" y="3154266"/>
            <a:ext cx="1279426" cy="597340"/>
            <a:chOff x="549374" y="2112757"/>
            <a:chExt cx="1279426" cy="597340"/>
          </a:xfrm>
        </p:grpSpPr>
        <p:sp>
          <p:nvSpPr>
            <p:cNvPr id="34" name="Rectángulo 33"/>
            <p:cNvSpPr/>
            <p:nvPr/>
          </p:nvSpPr>
          <p:spPr>
            <a:xfrm>
              <a:off x="549375" y="2112757"/>
              <a:ext cx="1279425" cy="29867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050" dirty="0" smtClean="0"/>
                <a:t>Servicios Médicos</a:t>
              </a:r>
              <a:endParaRPr lang="es-MX" sz="1050" dirty="0"/>
            </a:p>
          </p:txBody>
        </p:sp>
        <p:sp>
          <p:nvSpPr>
            <p:cNvPr id="35" name="Rectángulo 34"/>
            <p:cNvSpPr/>
            <p:nvPr/>
          </p:nvSpPr>
          <p:spPr>
            <a:xfrm>
              <a:off x="549374" y="2411427"/>
              <a:ext cx="1279425" cy="2986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>
                  <a:solidFill>
                    <a:schemeClr val="tx1"/>
                  </a:solidFill>
                </a:rPr>
                <a:t>$1,190’225,474</a:t>
              </a:r>
              <a:endParaRPr lang="es-MX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Grupo 35"/>
          <p:cNvGrpSpPr/>
          <p:nvPr/>
        </p:nvGrpSpPr>
        <p:grpSpPr>
          <a:xfrm>
            <a:off x="1831056" y="3812534"/>
            <a:ext cx="1279426" cy="597340"/>
            <a:chOff x="549374" y="2112757"/>
            <a:chExt cx="1279426" cy="597340"/>
          </a:xfrm>
        </p:grpSpPr>
        <p:sp>
          <p:nvSpPr>
            <p:cNvPr id="37" name="Rectángulo 36"/>
            <p:cNvSpPr/>
            <p:nvPr/>
          </p:nvSpPr>
          <p:spPr>
            <a:xfrm>
              <a:off x="549375" y="2112757"/>
              <a:ext cx="1279425" cy="298670"/>
            </a:xfrm>
            <a:prstGeom prst="rect">
              <a:avLst/>
            </a:prstGeom>
            <a:solidFill>
              <a:srgbClr val="6E56A0"/>
            </a:solidFill>
            <a:ln>
              <a:solidFill>
                <a:srgbClr val="6E56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050" dirty="0" smtClean="0"/>
                <a:t>Ingresos 2021</a:t>
              </a:r>
              <a:endParaRPr lang="es-MX" sz="1050" dirty="0"/>
            </a:p>
          </p:txBody>
        </p:sp>
        <p:sp>
          <p:nvSpPr>
            <p:cNvPr id="38" name="Rectángulo 37"/>
            <p:cNvSpPr/>
            <p:nvPr/>
          </p:nvSpPr>
          <p:spPr>
            <a:xfrm>
              <a:off x="549374" y="2411427"/>
              <a:ext cx="1279425" cy="2986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E56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>
                  <a:solidFill>
                    <a:schemeClr val="tx1"/>
                  </a:solidFill>
                </a:rPr>
                <a:t>$10,575’908,833</a:t>
              </a:r>
              <a:endParaRPr lang="es-MX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9" name="Grupo 38"/>
          <p:cNvGrpSpPr/>
          <p:nvPr/>
        </p:nvGrpSpPr>
        <p:grpSpPr>
          <a:xfrm>
            <a:off x="4592439" y="3812534"/>
            <a:ext cx="1279426" cy="597340"/>
            <a:chOff x="549374" y="2112757"/>
            <a:chExt cx="1279426" cy="597340"/>
          </a:xfrm>
        </p:grpSpPr>
        <p:sp>
          <p:nvSpPr>
            <p:cNvPr id="40" name="Rectángulo 39"/>
            <p:cNvSpPr/>
            <p:nvPr/>
          </p:nvSpPr>
          <p:spPr>
            <a:xfrm>
              <a:off x="549375" y="2112757"/>
              <a:ext cx="1279425" cy="29867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050" dirty="0" smtClean="0"/>
                <a:t>Egresos 2021</a:t>
              </a:r>
              <a:endParaRPr lang="es-MX" sz="1050" dirty="0"/>
            </a:p>
          </p:txBody>
        </p:sp>
        <p:sp>
          <p:nvSpPr>
            <p:cNvPr id="41" name="Rectángulo 40"/>
            <p:cNvSpPr/>
            <p:nvPr/>
          </p:nvSpPr>
          <p:spPr>
            <a:xfrm>
              <a:off x="549374" y="2411427"/>
              <a:ext cx="1279425" cy="2986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>
                  <a:solidFill>
                    <a:schemeClr val="tx1"/>
                  </a:solidFill>
                </a:rPr>
                <a:t>$10,978’622,947</a:t>
              </a:r>
              <a:endParaRPr lang="es-MX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42" name="Cerrar llave 41"/>
          <p:cNvSpPr/>
          <p:nvPr/>
        </p:nvSpPr>
        <p:spPr>
          <a:xfrm>
            <a:off x="7451058" y="2674024"/>
            <a:ext cx="194209" cy="1559367"/>
          </a:xfrm>
          <a:prstGeom prst="rightBrace">
            <a:avLst/>
          </a:prstGeom>
          <a:ln w="12700"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67" name="Grupo 66"/>
          <p:cNvGrpSpPr/>
          <p:nvPr/>
        </p:nvGrpSpPr>
        <p:grpSpPr>
          <a:xfrm>
            <a:off x="3211747" y="2817781"/>
            <a:ext cx="1279426" cy="597340"/>
            <a:chOff x="549374" y="2112757"/>
            <a:chExt cx="1279426" cy="597340"/>
          </a:xfrm>
        </p:grpSpPr>
        <p:sp>
          <p:nvSpPr>
            <p:cNvPr id="68" name="Rectángulo 67"/>
            <p:cNvSpPr/>
            <p:nvPr/>
          </p:nvSpPr>
          <p:spPr>
            <a:xfrm>
              <a:off x="549375" y="2112757"/>
              <a:ext cx="1279425" cy="29867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050" dirty="0" smtClean="0"/>
                <a:t>Balance 2021</a:t>
              </a:r>
              <a:endParaRPr lang="es-MX" sz="1050" dirty="0"/>
            </a:p>
          </p:txBody>
        </p:sp>
        <p:sp>
          <p:nvSpPr>
            <p:cNvPr id="69" name="Rectángulo 68"/>
            <p:cNvSpPr/>
            <p:nvPr/>
          </p:nvSpPr>
          <p:spPr>
            <a:xfrm>
              <a:off x="549374" y="2411427"/>
              <a:ext cx="1279425" cy="2986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>
                  <a:solidFill>
                    <a:srgbClr val="C00000"/>
                  </a:solidFill>
                </a:rPr>
                <a:t>-$402’714,114</a:t>
              </a:r>
              <a:endParaRPr lang="es-MX" sz="1200" dirty="0">
                <a:solidFill>
                  <a:srgbClr val="C00000"/>
                </a:solidFill>
              </a:endParaRPr>
            </a:p>
          </p:txBody>
        </p:sp>
      </p:grpSp>
      <p:cxnSp>
        <p:nvCxnSpPr>
          <p:cNvPr id="71" name="Conector angular 70"/>
          <p:cNvCxnSpPr>
            <a:stCxn id="37" idx="3"/>
            <a:endCxn id="69" idx="2"/>
          </p:cNvCxnSpPr>
          <p:nvPr/>
        </p:nvCxnSpPr>
        <p:spPr>
          <a:xfrm flipV="1">
            <a:off x="3110482" y="3415121"/>
            <a:ext cx="740978" cy="546748"/>
          </a:xfrm>
          <a:prstGeom prst="bentConnector2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ector angular 72"/>
          <p:cNvCxnSpPr>
            <a:stCxn id="40" idx="1"/>
            <a:endCxn id="69" idx="2"/>
          </p:cNvCxnSpPr>
          <p:nvPr/>
        </p:nvCxnSpPr>
        <p:spPr>
          <a:xfrm rot="10800000">
            <a:off x="3851460" y="3415121"/>
            <a:ext cx="740980" cy="546748"/>
          </a:xfrm>
          <a:prstGeom prst="bentConnector2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errar llave 47"/>
          <p:cNvSpPr/>
          <p:nvPr/>
        </p:nvSpPr>
        <p:spPr>
          <a:xfrm>
            <a:off x="1675051" y="2823360"/>
            <a:ext cx="64737" cy="2595403"/>
          </a:xfrm>
          <a:prstGeom prst="rightBrac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9" name="Abrir llave 48"/>
          <p:cNvSpPr/>
          <p:nvPr/>
        </p:nvSpPr>
        <p:spPr>
          <a:xfrm>
            <a:off x="5972640" y="2674024"/>
            <a:ext cx="97726" cy="3225112"/>
          </a:xfrm>
          <a:prstGeom prst="leftBrac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43" name="Grupo 42"/>
          <p:cNvGrpSpPr/>
          <p:nvPr/>
        </p:nvGrpSpPr>
        <p:grpSpPr>
          <a:xfrm>
            <a:off x="6108695" y="5301796"/>
            <a:ext cx="1279426" cy="597340"/>
            <a:chOff x="549374" y="2112757"/>
            <a:chExt cx="1279426" cy="597340"/>
          </a:xfrm>
        </p:grpSpPr>
        <p:sp>
          <p:nvSpPr>
            <p:cNvPr id="44" name="Rectángulo 43"/>
            <p:cNvSpPr/>
            <p:nvPr/>
          </p:nvSpPr>
          <p:spPr>
            <a:xfrm>
              <a:off x="549375" y="2112757"/>
              <a:ext cx="1279425" cy="29867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800" dirty="0" smtClean="0"/>
                <a:t>Inversión Pública (Cap. 6000)</a:t>
              </a:r>
              <a:endParaRPr lang="es-MX" sz="800" dirty="0"/>
            </a:p>
          </p:txBody>
        </p:sp>
        <p:sp>
          <p:nvSpPr>
            <p:cNvPr id="45" name="Rectángulo 44"/>
            <p:cNvSpPr/>
            <p:nvPr/>
          </p:nvSpPr>
          <p:spPr>
            <a:xfrm>
              <a:off x="549374" y="2411427"/>
              <a:ext cx="1279425" cy="2986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>
                  <a:solidFill>
                    <a:schemeClr val="tx1"/>
                  </a:solidFill>
                </a:rPr>
                <a:t>$2’850,000</a:t>
              </a:r>
              <a:endParaRPr lang="es-MX" sz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872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 smtClean="0"/>
              <a:t>Proyecto de Presupuesto 2021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MX" dirty="0" smtClean="0"/>
              <a:t>Escenario A (2/5)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300" y="1206500"/>
            <a:ext cx="8640000" cy="5067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22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 smtClean="0"/>
              <a:t>Proyecto de Presupuesto 2021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MX" dirty="0" smtClean="0"/>
              <a:t>Escenario A (3/5)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300" y="1113316"/>
            <a:ext cx="8640000" cy="4467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18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 smtClean="0"/>
              <a:t>Proyecto de Presupuesto 2021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MX" dirty="0" smtClean="0"/>
              <a:t>Escenario A </a:t>
            </a:r>
            <a:r>
              <a:rPr lang="es-MX" dirty="0" smtClean="0"/>
              <a:t>(4/5</a:t>
            </a:r>
            <a:r>
              <a:rPr lang="es-MX" dirty="0" smtClean="0"/>
              <a:t>)</a:t>
            </a:r>
            <a:endParaRPr lang="es-MX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s-MX" dirty="0" smtClean="0"/>
              <a:t>Detalle de procesos licitatorios 2020: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296" y="1712432"/>
            <a:ext cx="6840000" cy="478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30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 smtClean="0"/>
              <a:t>Proyecto de Presupuesto 2021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MX" dirty="0" smtClean="0"/>
              <a:t>Escenario A (5/5)</a:t>
            </a:r>
            <a:endParaRPr lang="es-MX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s-MX" dirty="0" smtClean="0"/>
              <a:t>Detalle de proyectos solicitados: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584" y="1927607"/>
            <a:ext cx="6837770" cy="3768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9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PEJAL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PEJAL2019" id="{B47F0866-3B1D-48A5-BF0E-6216D9D65F52}" vid="{D1EEF1C7-1C39-47EC-9364-AB0F574193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IPEJAL2019</Template>
  <TotalTime>3015</TotalTime>
  <Words>835</Words>
  <Application>Microsoft Office PowerPoint</Application>
  <PresentationFormat>Presentación en pantalla (4:3)</PresentationFormat>
  <Paragraphs>152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IPEJAL2019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Farias Orozco, Anais</dc:creator>
  <cp:lastModifiedBy>Carrillo Diaz, Luis Felipe</cp:lastModifiedBy>
  <cp:revision>165</cp:revision>
  <dcterms:created xsi:type="dcterms:W3CDTF">2019-07-19T13:37:14Z</dcterms:created>
  <dcterms:modified xsi:type="dcterms:W3CDTF">2020-11-24T22:00:29Z</dcterms:modified>
</cp:coreProperties>
</file>